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7.xml" ContentType="application/vnd.openxmlformats-officedocument.presentationml.notesSlid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8.xml" ContentType="application/vnd.openxmlformats-officedocument.presentationml.notesSlid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9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20.xml" ContentType="application/vnd.openxmlformats-officedocument.presentationml.notesSlide+xml"/>
  <Override PartName="/ppt/charts/chart25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6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7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0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1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21.xml" ContentType="application/vnd.openxmlformats-officedocument.presentationml.notesSlide+xml"/>
  <Override PartName="/ppt/charts/chart32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400" r:id="rId2"/>
    <p:sldId id="383" r:id="rId3"/>
    <p:sldId id="456" r:id="rId4"/>
    <p:sldId id="436" r:id="rId5"/>
    <p:sldId id="437" r:id="rId6"/>
    <p:sldId id="460" r:id="rId7"/>
    <p:sldId id="438" r:id="rId8"/>
    <p:sldId id="463" r:id="rId9"/>
    <p:sldId id="435" r:id="rId10"/>
    <p:sldId id="422" r:id="rId11"/>
    <p:sldId id="411" r:id="rId12"/>
    <p:sldId id="444" r:id="rId13"/>
    <p:sldId id="384" r:id="rId14"/>
    <p:sldId id="464" r:id="rId15"/>
    <p:sldId id="446" r:id="rId16"/>
    <p:sldId id="459" r:id="rId17"/>
    <p:sldId id="439" r:id="rId18"/>
    <p:sldId id="445" r:id="rId19"/>
    <p:sldId id="441" r:id="rId20"/>
    <p:sldId id="434" r:id="rId21"/>
    <p:sldId id="408" r:id="rId22"/>
    <p:sldId id="418" r:id="rId23"/>
    <p:sldId id="414" r:id="rId24"/>
    <p:sldId id="458" r:id="rId25"/>
    <p:sldId id="448" r:id="rId26"/>
    <p:sldId id="454" r:id="rId27"/>
    <p:sldId id="429" r:id="rId28"/>
    <p:sldId id="452" r:id="rId29"/>
    <p:sldId id="453" r:id="rId30"/>
    <p:sldId id="442" r:id="rId31"/>
  </p:sldIdLst>
  <p:sldSz cx="12192000" cy="6858000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5664" userDrawn="1">
          <p15:clr>
            <a:srgbClr val="A4A3A4"/>
          </p15:clr>
        </p15:guide>
        <p15:guide id="9" pos="284">
          <p15:clr>
            <a:srgbClr val="A4A3A4"/>
          </p15:clr>
        </p15:guide>
        <p15:guide id="10" orient="horz" pos="41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иселев Евгений Аркадьевич" initials="КЕА" lastIdx="1" clrIdx="0">
    <p:extLst>
      <p:ext uri="{19B8F6BF-5375-455C-9EA6-DF929625EA0E}">
        <p15:presenceInfo xmlns:p15="http://schemas.microsoft.com/office/powerpoint/2012/main" userId="S-1-5-21-2909657307-2373677252-2162692372-151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6B7"/>
    <a:srgbClr val="3569A0"/>
    <a:srgbClr val="3E6897"/>
    <a:srgbClr val="A2CAE7"/>
    <a:srgbClr val="75B8DB"/>
    <a:srgbClr val="A301FD"/>
    <a:srgbClr val="4A54DA"/>
    <a:srgbClr val="F46822"/>
    <a:srgbClr val="E60000"/>
    <a:srgbClr val="3C5C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1" autoAdjust="0"/>
    <p:restoredTop sz="91659" autoAdjust="0"/>
  </p:normalViewPr>
  <p:slideViewPr>
    <p:cSldViewPr snapToGrid="0">
      <p:cViewPr varScale="1">
        <p:scale>
          <a:sx n="103" d="100"/>
          <a:sy n="103" d="100"/>
        </p:scale>
        <p:origin x="978" y="114"/>
      </p:cViewPr>
      <p:guideLst>
        <p:guide pos="5664"/>
        <p:guide pos="284"/>
        <p:guide orient="horz" pos="414"/>
      </p:guideLst>
    </p:cSldViewPr>
  </p:slideViewPr>
  <p:outlineViewPr>
    <p:cViewPr>
      <p:scale>
        <a:sx n="33" d="100"/>
        <a:sy n="33" d="100"/>
      </p:scale>
      <p:origin x="0" y="2946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vhomaza\AppData\Local\Microsoft\Windows\Temporary%20Internet%20Files\Content.Outlook\DEW9DQN1\&#1090;&#1072;&#1073;&#1083;&#1080;&#1094;&#1072;%20&#1082;%20&#1089;&#1083;&#1072;&#1081;&#1076;&#1091;%20(%20&#1058;&#1050;&#1056;)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9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750151795257785E-2"/>
          <c:y val="4.8480044752946108E-2"/>
          <c:w val="0.89529521995278327"/>
          <c:h val="0.781384495686074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Налог на добычу полезных ископаемых (в млрд.руб)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Лист1!$B$2:$G$3</c:f>
              <c:multiLvlStrCache>
                <c:ptCount val="6"/>
                <c:lvl>
                  <c:pt idx="0">
                    <c:v>2012</c:v>
                  </c:pt>
                  <c:pt idx="1">
                    <c:v>2013</c:v>
                  </c:pt>
                  <c:pt idx="2">
                    <c:v>2014</c:v>
                  </c:pt>
                  <c:pt idx="3">
                    <c:v>2015</c:v>
                  </c:pt>
                  <c:pt idx="4">
                    <c:v>2016</c:v>
                  </c:pt>
                  <c:pt idx="5">
                    <c:v>2017*</c:v>
                  </c:pt>
                </c:lvl>
                <c:lvl>
                  <c:pt idx="0">
                    <c:v>год</c:v>
                  </c:pt>
                </c:lvl>
              </c:multiLvlStrCache>
            </c:multiLvlStrRef>
          </c:cat>
          <c:val>
            <c:numRef>
              <c:f>Лист1!$B$4:$G$4</c:f>
              <c:numCache>
                <c:formatCode>#,##0.00</c:formatCode>
                <c:ptCount val="6"/>
                <c:pt idx="0">
                  <c:v>2420.5</c:v>
                </c:pt>
                <c:pt idx="1">
                  <c:v>2535.1999999999998</c:v>
                </c:pt>
                <c:pt idx="2">
                  <c:v>2857.9</c:v>
                </c:pt>
                <c:pt idx="3">
                  <c:v>3159.9</c:v>
                </c:pt>
                <c:pt idx="4">
                  <c:v>2863.4</c:v>
                </c:pt>
                <c:pt idx="5">
                  <c:v>4061.3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E4-4807-836B-C0BE33B53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07576744"/>
        <c:axId val="207579488"/>
      </c:barChart>
      <c:catAx>
        <c:axId val="207576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207579488"/>
        <c:crosses val="autoZero"/>
        <c:auto val="1"/>
        <c:lblAlgn val="ctr"/>
        <c:lblOffset val="100"/>
        <c:noMultiLvlLbl val="0"/>
      </c:catAx>
      <c:valAx>
        <c:axId val="20757948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2075767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5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Лист1!$B$1:$B$13</c:f>
              <c:numCache>
                <c:formatCode>General</c:formatCode>
                <c:ptCount val="13"/>
                <c:pt idx="0">
                  <c:v>9.9</c:v>
                </c:pt>
                <c:pt idx="1">
                  <c:v>13.8</c:v>
                </c:pt>
                <c:pt idx="2">
                  <c:v>23.1</c:v>
                </c:pt>
                <c:pt idx="3">
                  <c:v>31.8</c:v>
                </c:pt>
                <c:pt idx="4">
                  <c:v>18.3</c:v>
                </c:pt>
                <c:pt idx="5">
                  <c:v>23.5</c:v>
                </c:pt>
                <c:pt idx="6">
                  <c:v>34.6</c:v>
                </c:pt>
                <c:pt idx="7">
                  <c:v>44.1</c:v>
                </c:pt>
                <c:pt idx="8">
                  <c:v>39.4</c:v>
                </c:pt>
                <c:pt idx="9">
                  <c:v>35</c:v>
                </c:pt>
                <c:pt idx="10">
                  <c:v>35</c:v>
                </c:pt>
                <c:pt idx="11">
                  <c:v>35</c:v>
                </c:pt>
                <c:pt idx="12">
                  <c:v>48.4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4160136"/>
        <c:axId val="494171112"/>
      </c:lineChart>
      <c:catAx>
        <c:axId val="494160136"/>
        <c:scaling>
          <c:orientation val="minMax"/>
        </c:scaling>
        <c:delete val="1"/>
        <c:axPos val="b"/>
        <c:majorTickMark val="none"/>
        <c:minorTickMark val="none"/>
        <c:tickLblPos val="nextTo"/>
        <c:crossAx val="494171112"/>
        <c:crosses val="autoZero"/>
        <c:auto val="1"/>
        <c:lblAlgn val="ctr"/>
        <c:lblOffset val="100"/>
        <c:noMultiLvlLbl val="0"/>
      </c:catAx>
      <c:valAx>
        <c:axId val="494171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4160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08273581808603E-2"/>
          <c:y val="8.0163790223353987E-2"/>
          <c:w val="0.87549389884713602"/>
          <c:h val="0.78258868131614101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Лист1!$A$3</c:f>
              <c:strCache>
                <c:ptCount val="1"/>
                <c:pt idx="0">
                  <c:v>ФБ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Лист1!$B$3:$G$3</c:f>
              <c:numCache>
                <c:formatCode>General</c:formatCode>
                <c:ptCount val="6"/>
                <c:pt idx="0">
                  <c:v>9.6</c:v>
                </c:pt>
                <c:pt idx="1">
                  <c:v>10.7</c:v>
                </c:pt>
                <c:pt idx="2">
                  <c:v>7.7</c:v>
                </c:pt>
                <c:pt idx="3">
                  <c:v>5.9</c:v>
                </c:pt>
                <c:pt idx="4">
                  <c:v>5.96</c:v>
                </c:pt>
                <c:pt idx="5">
                  <c:v>5.65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DD-4C2B-B4AF-B59758FBFF72}"/>
            </c:ext>
          </c:extLst>
        </c:ser>
        <c:ser>
          <c:idx val="0"/>
          <c:order val="0"/>
          <c:tx>
            <c:strRef>
              <c:f>Лист1!$A$2</c:f>
              <c:strCache>
                <c:ptCount val="1"/>
                <c:pt idx="0">
                  <c:v>Н</c:v>
                </c:pt>
              </c:strCache>
            </c:strRef>
          </c:tx>
          <c:spPr>
            <a:solidFill>
              <a:srgbClr val="4A54DA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39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48.4</c:v>
                </c:pt>
                <c:pt idx="5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DD-4C2B-B4AF-B59758FBF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209216528"/>
        <c:axId val="209212216"/>
      </c:barChart>
      <c:lineChart>
        <c:grouping val="standard"/>
        <c:varyColors val="0"/>
        <c:ser>
          <c:idx val="2"/>
          <c:order val="2"/>
          <c:tx>
            <c:strRef>
              <c:f>Лист1!$A$4</c:f>
              <c:strCache>
                <c:ptCount val="1"/>
                <c:pt idx="0">
                  <c:v>Категория 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A301FD"/>
              </a:solidFill>
              <a:ln w="25400">
                <a:solidFill>
                  <a:schemeClr val="bg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Лист1!$B$4:$G$4</c:f>
              <c:numCache>
                <c:formatCode>General</c:formatCode>
                <c:ptCount val="6"/>
                <c:pt idx="0">
                  <c:v>48.6</c:v>
                </c:pt>
                <c:pt idx="1">
                  <c:v>45.7</c:v>
                </c:pt>
                <c:pt idx="2">
                  <c:v>42.7</c:v>
                </c:pt>
                <c:pt idx="3">
                  <c:v>40.9</c:v>
                </c:pt>
                <c:pt idx="4">
                  <c:v>54.3</c:v>
                </c:pt>
                <c:pt idx="5">
                  <c:v>54.7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7DD-4C2B-B4AF-B59758FBF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216528"/>
        <c:axId val="209212216"/>
      </c:lineChart>
      <c:catAx>
        <c:axId val="20921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212216"/>
        <c:crosses val="autoZero"/>
        <c:auto val="1"/>
        <c:lblAlgn val="ctr"/>
        <c:lblOffset val="100"/>
        <c:noMultiLvlLbl val="0"/>
      </c:catAx>
      <c:valAx>
        <c:axId val="209212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921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08273581808603E-2"/>
          <c:y val="2.193534989029898E-2"/>
          <c:w val="0.87549389884713602"/>
          <c:h val="0.84081714113876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</c:v>
                </c:pt>
              </c:strCache>
            </c:strRef>
          </c:tx>
          <c:spPr>
            <a:solidFill>
              <a:srgbClr val="F78A2A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223</c:v>
                </c:pt>
                <c:pt idx="1">
                  <c:v>207</c:v>
                </c:pt>
                <c:pt idx="2">
                  <c:v>160</c:v>
                </c:pt>
                <c:pt idx="3">
                  <c:v>90</c:v>
                </c:pt>
                <c:pt idx="4">
                  <c:v>94</c:v>
                </c:pt>
                <c:pt idx="5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DD-4C2B-B4AF-B59758FBF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209218488"/>
        <c:axId val="209214568"/>
      </c:barChart>
      <c:catAx>
        <c:axId val="209218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214568"/>
        <c:crosses val="autoZero"/>
        <c:auto val="1"/>
        <c:lblAlgn val="ctr"/>
        <c:lblOffset val="100"/>
        <c:noMultiLvlLbl val="0"/>
      </c:catAx>
      <c:valAx>
        <c:axId val="2092145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9218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2C5-4166-AD47-9931C8F0B78A}"/>
              </c:ext>
            </c:extLst>
          </c:dPt>
          <c:dPt>
            <c:idx val="1"/>
            <c:bubble3D val="0"/>
            <c:spPr>
              <a:solidFill>
                <a:srgbClr val="A9D18E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2C5-4166-AD47-9931C8F0B78A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2C5-4166-AD47-9931C8F0B78A}"/>
              </c:ext>
            </c:extLst>
          </c:dPt>
          <c:dPt>
            <c:idx val="3"/>
            <c:bubble3D val="0"/>
            <c:spPr>
              <a:solidFill>
                <a:srgbClr val="AFABAB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2C5-4166-AD47-9931C8F0B78A}"/>
              </c:ext>
            </c:extLst>
          </c:dPt>
          <c:dPt>
            <c:idx val="4"/>
            <c:bubble3D val="0"/>
            <c:spPr>
              <a:solidFill>
                <a:srgbClr val="2F5597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2C5-4166-AD47-9931C8F0B78A}"/>
              </c:ext>
            </c:extLst>
          </c:dPt>
          <c:dPt>
            <c:idx val="5"/>
            <c:bubble3D val="0"/>
            <c:spPr>
              <a:solidFill>
                <a:srgbClr val="C55A11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2C5-4166-AD47-9931C8F0B78A}"/>
              </c:ext>
            </c:extLst>
          </c:dPt>
          <c:dPt>
            <c:idx val="6"/>
            <c:bubble3D val="0"/>
            <c:spPr>
              <a:solidFill>
                <a:srgbClr val="000000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2C5-4166-AD47-9931C8F0B78A}"/>
              </c:ext>
            </c:extLst>
          </c:dPt>
          <c:dPt>
            <c:idx val="7"/>
            <c:bubble3D val="0"/>
            <c:spPr>
              <a:solidFill>
                <a:srgbClr val="9DC3E6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2C5-4166-AD47-9931C8F0B78A}"/>
              </c:ext>
            </c:extLst>
          </c:dPt>
          <c:dLbls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02C5-4166-AD47-9931C8F0B78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Благородные металлы</c:v>
                </c:pt>
                <c:pt idx="1">
                  <c:v>Цветные металлы</c:v>
                </c:pt>
                <c:pt idx="2">
                  <c:v>Алмазы</c:v>
                </c:pt>
                <c:pt idx="3">
                  <c:v>Неметаллические ПИ</c:v>
                </c:pt>
                <c:pt idx="4">
                  <c:v>Черные металлы</c:v>
                </c:pt>
                <c:pt idx="5">
                  <c:v>Уран</c:v>
                </c:pt>
                <c:pt idx="6">
                  <c:v>Угли</c:v>
                </c:pt>
                <c:pt idx="7">
                  <c:v>Работы в Мировом океане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28.1</c:v>
                </c:pt>
                <c:pt idx="1">
                  <c:v>5</c:v>
                </c:pt>
                <c:pt idx="2">
                  <c:v>6.9</c:v>
                </c:pt>
                <c:pt idx="3">
                  <c:v>3.2</c:v>
                </c:pt>
                <c:pt idx="4">
                  <c:v>1.4</c:v>
                </c:pt>
                <c:pt idx="5">
                  <c:v>0.03</c:v>
                </c:pt>
                <c:pt idx="6">
                  <c:v>3.7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02C5-4166-AD47-9931C8F0B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C000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5FE-4E79-8793-8E940CE256AD}"/>
              </c:ext>
            </c:extLst>
          </c:dPt>
          <c:dPt>
            <c:idx val="1"/>
            <c:bubble3D val="0"/>
            <c:spPr>
              <a:solidFill>
                <a:srgbClr val="A9D18E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5FE-4E79-8793-8E940CE256A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FE-4E79-8793-8E940CE256AD}"/>
              </c:ext>
            </c:extLst>
          </c:dPt>
          <c:dPt>
            <c:idx val="3"/>
            <c:bubble3D val="0"/>
            <c:spPr>
              <a:solidFill>
                <a:srgbClr val="AFABAB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5FE-4E79-8793-8E940CE256AD}"/>
              </c:ext>
            </c:extLst>
          </c:dPt>
          <c:dPt>
            <c:idx val="4"/>
            <c:bubble3D val="0"/>
            <c:spPr>
              <a:solidFill>
                <a:srgbClr val="2F5597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5FE-4E79-8793-8E940CE256AD}"/>
              </c:ext>
            </c:extLst>
          </c:dPt>
          <c:dPt>
            <c:idx val="5"/>
            <c:bubble3D val="0"/>
            <c:spPr>
              <a:solidFill>
                <a:srgbClr val="C55A11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75FE-4E79-8793-8E940CE256AD}"/>
              </c:ext>
            </c:extLst>
          </c:dPt>
          <c:dPt>
            <c:idx val="6"/>
            <c:bubble3D val="0"/>
            <c:spPr>
              <a:solidFill>
                <a:srgbClr val="000000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5FE-4E79-8793-8E940CE256AD}"/>
              </c:ext>
            </c:extLst>
          </c:dPt>
          <c:dPt>
            <c:idx val="7"/>
            <c:bubble3D val="0"/>
            <c:spPr>
              <a:solidFill>
                <a:srgbClr val="9DC3E6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75FE-4E79-8793-8E940CE256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Благородные металлы</c:v>
                </c:pt>
                <c:pt idx="1">
                  <c:v>Цветные металлы</c:v>
                </c:pt>
                <c:pt idx="2">
                  <c:v>Алмазы</c:v>
                </c:pt>
                <c:pt idx="3">
                  <c:v>Неметаллические ПИ</c:v>
                </c:pt>
                <c:pt idx="4">
                  <c:v>Черные металлы</c:v>
                </c:pt>
                <c:pt idx="5">
                  <c:v>Уран</c:v>
                </c:pt>
                <c:pt idx="6">
                  <c:v>Угли</c:v>
                </c:pt>
                <c:pt idx="7">
                  <c:v>Работы в Мировом океане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3167</c:v>
                </c:pt>
                <c:pt idx="1">
                  <c:v>901.3</c:v>
                </c:pt>
                <c:pt idx="2">
                  <c:v>293.8</c:v>
                </c:pt>
                <c:pt idx="3">
                  <c:v>280.60000000000002</c:v>
                </c:pt>
                <c:pt idx="4">
                  <c:v>243.10000000000002</c:v>
                </c:pt>
                <c:pt idx="5">
                  <c:v>215.79999999999998</c:v>
                </c:pt>
                <c:pt idx="6">
                  <c:v>68</c:v>
                </c:pt>
                <c:pt idx="7">
                  <c:v>600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5FE-4E79-8793-8E940CE25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51565479184794"/>
          <c:y val="4.4727502217062856E-2"/>
          <c:w val="0.76042711750484171"/>
          <c:h val="0.91728306275395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BC-4E11-B4C5-15E1CCE147AB}"/>
              </c:ext>
            </c:extLst>
          </c:dPt>
          <c:dLbls>
            <c:dLbl>
              <c:idx val="0"/>
              <c:layout>
                <c:manualLayout>
                  <c:x val="-0.11725360940131076"/>
                  <c:y val="-3.369033594039940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6BC-4E11-B4C5-15E1CCE147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828642403985296E-2"/>
                  <c:y val="-6.41143760080975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6BC-4E11-B4C5-15E1CCE147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906021911064902E-2"/>
                  <c:y val="1.1828345117084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6BC-4E11-B4C5-15E1CCE147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7758709682392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6BC-4E11-B4C5-15E1CCE147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7179370643157617E-2"/>
                  <c:y val="-5.877083241508495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6BC-4E11-B4C5-15E1CCE147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4593837709409342E-2"/>
                  <c:y val="-5.877083241508495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6BC-4E11-B4C5-15E1CCE147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7651953054240457E-3"/>
                  <c:y val="-2.938541620754247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6BC-4E11-B4C5-15E1CCE147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10861547705032251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6BC-4E11-B4C5-15E1CCE147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10855404496544534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6BC-4E11-B4C5-15E1CCE147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Титан</c:v>
                </c:pt>
                <c:pt idx="1">
                  <c:v>Уголь</c:v>
                </c:pt>
                <c:pt idx="2">
                  <c:v>Уран</c:v>
                </c:pt>
                <c:pt idx="3">
                  <c:v>Алмазы</c:v>
                </c:pt>
                <c:pt idx="4">
                  <c:v>Никель</c:v>
                </c:pt>
                <c:pt idx="5">
                  <c:v>Золото</c:v>
                </c:pt>
                <c:pt idx="6">
                  <c:v>Медь</c:v>
                </c:pt>
                <c:pt idx="7">
                  <c:v>Цинк</c:v>
                </c:pt>
                <c:pt idx="8">
                  <c:v>Свинец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380</c:v>
                </c:pt>
                <c:pt idx="1">
                  <c:v>315</c:v>
                </c:pt>
                <c:pt idx="2">
                  <c:v>250</c:v>
                </c:pt>
                <c:pt idx="3">
                  <c:v>150</c:v>
                </c:pt>
                <c:pt idx="4">
                  <c:v>135</c:v>
                </c:pt>
                <c:pt idx="5">
                  <c:v>120</c:v>
                </c:pt>
                <c:pt idx="6">
                  <c:v>100</c:v>
                </c:pt>
                <c:pt idx="7">
                  <c:v>70</c:v>
                </c:pt>
                <c:pt idx="8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46BC-4E11-B4C5-15E1CCE14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7579880"/>
        <c:axId val="120082968"/>
      </c:barChart>
      <c:catAx>
        <c:axId val="207579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0082968"/>
        <c:crosses val="autoZero"/>
        <c:auto val="1"/>
        <c:lblAlgn val="ctr"/>
        <c:lblOffset val="10"/>
        <c:noMultiLvlLbl val="0"/>
      </c:catAx>
      <c:valAx>
        <c:axId val="120082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7579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585554750816948E-2"/>
          <c:y val="9.8593530065592502E-2"/>
          <c:w val="0.87090955057185315"/>
          <c:h val="0.6703313919993685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проведенных аукционов и конкурсов</c:v>
                </c:pt>
              </c:strCache>
            </c:strRef>
          </c:tx>
          <c:spPr>
            <a:ln w="3810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4470610871471781E-2"/>
                  <c:y val="-8.66753596978081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E34-43A7-8C7C-FEC6E57FFA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4470610871471781E-2"/>
                  <c:y val="-9.04385704117017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E34-43A7-8C7C-FEC6E57FFA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4470610871471781E-2"/>
                  <c:y val="-9.8272167537820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E34-43A7-8C7C-FEC6E57FFA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4470610871471781E-2"/>
                  <c:y val="-9.82721675378202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E34-43A7-8C7C-FEC6E57FFA9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1298</c:v>
                </c:pt>
                <c:pt idx="1">
                  <c:v>1235</c:v>
                </c:pt>
                <c:pt idx="2">
                  <c:v>1217</c:v>
                </c:pt>
                <c:pt idx="3">
                  <c:v>1022</c:v>
                </c:pt>
                <c:pt idx="4">
                  <c:v>922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67F-43A4-8E17-A6AEEBDBEE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prstDash val="dash"/>
              <a:round/>
            </a:ln>
            <a:effectLst/>
          </c:spPr>
        </c:dropLines>
        <c:smooth val="0"/>
        <c:axId val="281648480"/>
        <c:axId val="281644560"/>
      </c:lineChart>
      <c:catAx>
        <c:axId val="28164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1644560"/>
        <c:crosses val="autoZero"/>
        <c:auto val="1"/>
        <c:lblAlgn val="ctr"/>
        <c:lblOffset val="100"/>
        <c:noMultiLvlLbl val="0"/>
      </c:catAx>
      <c:valAx>
        <c:axId val="2816445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164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748244727887"/>
          <c:y val="3.9754925692154511E-2"/>
          <c:w val="0.65458624627427975"/>
          <c:h val="0.626823442366889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проведенных аукционов и конкурсов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380408762419138E-2"/>
                  <c:y val="-5.11369345325336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5FD-47CF-8C0F-AEF5791FC5E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1301185110390819E-2"/>
                  <c:y val="-3.3227817881215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FF0-4F60-9590-0AB0316BC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4435725646211431E-3"/>
                  <c:y val="-2.51653107709630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AB7-48FD-92C3-2E5AF98897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495</c:v>
                </c:pt>
                <c:pt idx="1">
                  <c:v>531</c:v>
                </c:pt>
                <c:pt idx="2">
                  <c:v>511</c:v>
                </c:pt>
                <c:pt idx="3">
                  <c:v>395</c:v>
                </c:pt>
                <c:pt idx="4">
                  <c:v>239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B0C-4CE7-A989-25E9438E13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состоявшихся аукционов и конкурсов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301185110390784E-2"/>
                  <c:y val="4.07472470348690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B7-48FD-92C3-2E5AF98897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9502976297630806E-2"/>
                  <c:y val="2.52076608868445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FF0-4F60-9590-0AB0316BC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6158797656160571E-2"/>
                  <c:y val="1.7689477324834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FF0-4F60-9590-0AB0316BC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7400117763513622E-3"/>
                  <c:y val="1.07039917890598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5FD-47CF-8C0F-AEF5791FC5E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C0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316</c:v>
                </c:pt>
                <c:pt idx="1">
                  <c:v>331</c:v>
                </c:pt>
                <c:pt idx="2">
                  <c:v>316</c:v>
                </c:pt>
                <c:pt idx="3">
                  <c:v>283</c:v>
                </c:pt>
                <c:pt idx="4">
                  <c:v>173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B0C-4CE7-A989-25E9438E132B}"/>
            </c:ext>
          </c:extLst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Общее количество выданных лицензий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4108349859350608E-2"/>
                  <c:y val="1.6741692829966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FF0-4F60-9590-0AB0316BC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4940203614309803E-3"/>
                  <c:y val="-4.226292446649233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FF0-4F60-9590-0AB0316BC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6082876193800573E-2"/>
                  <c:y val="-4.08333558879025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FF0-4F60-9590-0AB0316BC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2234219584230612E-2"/>
                  <c:y val="-2.958757630286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FF0-4F60-9590-0AB0316BC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700*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046-4986-A35F-78FA77D1AA2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461</c:v>
                </c:pt>
                <c:pt idx="1">
                  <c:v>466</c:v>
                </c:pt>
                <c:pt idx="2">
                  <c:v>715</c:v>
                </c:pt>
                <c:pt idx="3">
                  <c:v>772</c:v>
                </c:pt>
                <c:pt idx="4">
                  <c:v>700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FF0-4F60-9590-0AB0316BCB6E}"/>
            </c:ext>
          </c:extLst>
        </c:ser>
        <c:ser>
          <c:idx val="2"/>
          <c:order val="3"/>
          <c:tx>
            <c:strRef>
              <c:f>Лист1!$E$1</c:f>
              <c:strCache>
                <c:ptCount val="1"/>
                <c:pt idx="0">
                  <c:v>количество лицензий по заявительному принципу</c:v>
                </c:pt>
              </c:strCache>
            </c:strRef>
          </c:tx>
          <c:spPr>
            <a:ln w="38100" cap="rnd">
              <a:solidFill>
                <a:srgbClr val="A314D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5.1261194920249692E-2"/>
                  <c:y val="-3.1638027746799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AB7-48FD-92C3-2E5AF98897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895850813938969E-2"/>
                  <c:y val="-2.9001525434566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AB7-48FD-92C3-2E5AF98897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A314D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1">
                  <c:v>41</c:v>
                </c:pt>
                <c:pt idx="2">
                  <c:v>269</c:v>
                </c:pt>
                <c:pt idx="3">
                  <c:v>458</c:v>
                </c:pt>
                <c:pt idx="4">
                  <c:v>420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AB7-48FD-92C3-2E5AF98897B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количество лицензий по результатам аукционов и конкурсов</c:v>
                </c:pt>
              </c:strCache>
            </c:strRef>
          </c:tx>
          <c:spPr>
            <a:ln w="38100" cap="rnd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807164748959804E-2"/>
                  <c:y val="-3.4274530059032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AB7-48FD-92C3-2E5AF98897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3059403733009705E-2"/>
                  <c:y val="-3.9547534683499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AB7-48FD-92C3-2E5AF98897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6908060342579777E-2"/>
                  <c:y val="-3.1638027746799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AB7-48FD-92C3-2E5AF98897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3311642717059675E-2"/>
                  <c:y val="3.9547534683499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AB7-48FD-92C3-2E5AF98897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342</c:v>
                </c:pt>
                <c:pt idx="1">
                  <c:v>336</c:v>
                </c:pt>
                <c:pt idx="2">
                  <c:v>322</c:v>
                </c:pt>
                <c:pt idx="3">
                  <c:v>258</c:v>
                </c:pt>
                <c:pt idx="4">
                  <c:v>213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AB7-48FD-92C3-2E5AF9889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prstDash val="dash"/>
              <a:round/>
            </a:ln>
            <a:effectLst/>
          </c:spPr>
        </c:dropLines>
        <c:smooth val="0"/>
        <c:axId val="281647696"/>
        <c:axId val="281648088"/>
      </c:lineChart>
      <c:catAx>
        <c:axId val="28164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1648088"/>
        <c:crosses val="autoZero"/>
        <c:auto val="1"/>
        <c:lblAlgn val="ctr"/>
        <c:lblOffset val="100"/>
        <c:noMultiLvlLbl val="0"/>
      </c:catAx>
      <c:valAx>
        <c:axId val="281648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1647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967464075589509E-2"/>
          <c:y val="0.75957735414744643"/>
          <c:w val="0.86153665078565267"/>
          <c:h val="0.214057622730220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644944136599219E-2"/>
          <c:y val="4.7535867144619286E-3"/>
          <c:w val="0.65458624627427975"/>
          <c:h val="0.5579180406986188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проведенных аукционов и конкурсов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0784048172186404E-2"/>
                  <c:y val="3.65673507570802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50B-4831-9898-D77E582A6A5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92</c:v>
                </c:pt>
                <c:pt idx="1">
                  <c:v>161</c:v>
                </c:pt>
                <c:pt idx="2">
                  <c:v>163</c:v>
                </c:pt>
                <c:pt idx="3">
                  <c:v>161</c:v>
                </c:pt>
                <c:pt idx="4">
                  <c:v>130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50B-4831-9898-D77E582A6A5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состоявшихся аукционов и конкурсов</c:v>
                </c:pt>
              </c:strCache>
            </c:strRef>
          </c:tx>
          <c:spPr>
            <a:ln w="38100" cap="rnd">
              <a:solidFill>
                <a:srgbClr val="3333FF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7623679539873056E-2"/>
                  <c:y val="3.1352479034381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5B9-44BC-89FD-665303ED37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926366320733019E-2"/>
                  <c:y val="-4.43472717789938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5B9-44BC-89FD-665303ED37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7875918523922995E-2"/>
                  <c:y val="-4.43472717789938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5B9-44BC-89FD-665303ED37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1976814117542968E-2"/>
                  <c:y val="-3.5936188355285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D5B9-44BC-89FD-665303ED37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2117569027006569E-2"/>
                  <c:y val="4.49784341807886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50B-4831-9898-D77E582A6A5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3333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43</c:v>
                </c:pt>
                <c:pt idx="1">
                  <c:v>78</c:v>
                </c:pt>
                <c:pt idx="2">
                  <c:v>78</c:v>
                </c:pt>
                <c:pt idx="3">
                  <c:v>93</c:v>
                </c:pt>
                <c:pt idx="4">
                  <c:v>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50B-4831-9898-D77E582A6A5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лицензий на геологическое изучение УВС, выданных по перечням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8804619973816443E-2"/>
                  <c:y val="-6.18002698831885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50B-4831-9898-D77E582A6A5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6527709772300299E-2"/>
                  <c:y val="-4.49779374632635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50B-4831-9898-D77E582A6A5C}"/>
                </c:ext>
                <c:ext xmlns:c15="http://schemas.microsoft.com/office/drawing/2012/chart" uri="{CE6537A1-D6FC-4f65-9D91-7224C49458BB}">
                  <c15:layout>
                    <c:manualLayout>
                      <c:w val="8.4080988446592828E-2"/>
                      <c:h val="9.9292839816876782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109</c:v>
                </c:pt>
                <c:pt idx="1">
                  <c:v>46</c:v>
                </c:pt>
                <c:pt idx="2">
                  <c:v>70</c:v>
                </c:pt>
                <c:pt idx="3">
                  <c:v>58</c:v>
                </c:pt>
                <c:pt idx="4">
                  <c:v>69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E50B-4831-9898-D77E582A6A5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Общее количесво выданных лицензий, в т.ч. в порядке переоформления</c:v>
                </c:pt>
              </c:strCache>
            </c:strRef>
          </c:tx>
          <c:spPr>
            <a:ln w="381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1153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5B9-44BC-89FD-665303ED37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78810850065607E-2"/>
                  <c:y val="-5.595456690371130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816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5B9-44BC-89FD-665303ED37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421</c:v>
                </c:pt>
                <c:pt idx="1">
                  <c:v>398</c:v>
                </c:pt>
                <c:pt idx="2">
                  <c:v>387</c:v>
                </c:pt>
                <c:pt idx="3">
                  <c:v>500</c:v>
                </c:pt>
                <c:pt idx="4">
                  <c:v>450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5B9-44BC-89FD-665303ED3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prstDash val="dash"/>
              <a:round/>
            </a:ln>
            <a:effectLst/>
          </c:spPr>
        </c:dropLines>
        <c:smooth val="0"/>
        <c:axId val="281649656"/>
        <c:axId val="281650832"/>
      </c:lineChart>
      <c:catAx>
        <c:axId val="281649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1650832"/>
        <c:crosses val="autoZero"/>
        <c:auto val="1"/>
        <c:lblAlgn val="ctr"/>
        <c:lblOffset val="100"/>
        <c:noMultiLvlLbl val="0"/>
      </c:catAx>
      <c:valAx>
        <c:axId val="281650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81649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412538310679655E-2"/>
          <c:y val="0.6975294926030482"/>
          <c:w val="0.90388873075505394"/>
          <c:h val="0.287118624423600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57374145958213"/>
          <c:y val="2.2360549289091845E-2"/>
          <c:w val="0.61343805663665618"/>
          <c:h val="0.9201572061303752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rgbClr val="1D61B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894-4B10-BA43-A56F5ED0507F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894-4B10-BA43-A56F5ED0507F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8AE-4BF0-8837-675A77F7E675}"/>
              </c:ext>
            </c:extLst>
          </c:dPt>
          <c:dPt>
            <c:idx val="3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94-4B10-BA43-A56F5ED050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1223</c:v>
                </c:pt>
                <c:pt idx="1">
                  <c:v>601</c:v>
                </c:pt>
                <c:pt idx="2">
                  <c:v>718</c:v>
                </c:pt>
                <c:pt idx="3">
                  <c:v>978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94-4B10-BA43-A56F5ED050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5553777850339"/>
          <c:y val="8.7320770292504402E-2"/>
          <c:w val="0.77812499999999996"/>
          <c:h val="0.83032069616386461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941-49FD-BA02-02774DB85018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941-49FD-BA02-02774DB8501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941-49FD-BA02-02774DB8501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941-49FD-BA02-02774DB85018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941-49FD-BA02-02774DB85018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941-49FD-BA02-02774DB85018}"/>
              </c:ext>
            </c:extLst>
          </c:dPt>
          <c:dPt>
            <c:idx val="6"/>
            <c:bubble3D val="0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941-49FD-BA02-02774DB85018}"/>
              </c:ext>
            </c:extLst>
          </c:dPt>
          <c:dPt>
            <c:idx val="7"/>
            <c:bubble3D val="0"/>
            <c:spPr>
              <a:solidFill>
                <a:schemeClr val="accent5">
                  <a:lumMod val="75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941-49FD-BA02-02774DB85018}"/>
              </c:ext>
            </c:extLst>
          </c:dPt>
          <c:dPt>
            <c:idx val="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F941-49FD-BA02-02774DB85018}"/>
              </c:ext>
            </c:extLst>
          </c:dPt>
          <c:dPt>
            <c:idx val="9"/>
            <c:bubble3D val="0"/>
            <c:spPr>
              <a:solidFill>
                <a:schemeClr val="accent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F941-49FD-BA02-02774DB85018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941-49FD-BA02-02774DB8501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941-49FD-BA02-02774DB8501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941-49FD-BA02-02774DB8501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352663850729426E-2"/>
                  <c:y val="-5.37602073918993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941-49FD-BA02-02774DB8501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6382076034778654E-2"/>
                  <c:y val="2.2250328023735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F941-49FD-BA02-02774DB8501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941-49FD-BA02-02774DB85018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2249019505336983"/>
                  <c:y val="-3.1039660104929729E-3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5</a:t>
                    </a:r>
                    <a:r>
                      <a:rPr lang="ru-RU" baseline="0" dirty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883,6</a:t>
                    </a:r>
                  </a:p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ТПИ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F941-49FD-BA02-02774DB85018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12604063548969938"/>
                  <c:y val="-8.2956276485193876E-17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13 674,2</a:t>
                    </a:r>
                  </a:p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УВС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F941-49FD-BA02-02774DB85018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065132130898868"/>
                  <c:y val="-4.525118192679242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4 967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F941-49FD-BA02-02774DB85018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0.20868859869707224"/>
                  <c:y val="-0.28616620247915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F941-49FD-BA02-02774DB8501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Субвенции Республике Крым</c:v>
                </c:pt>
                <c:pt idx="1">
                  <c:v>Содержание Роснедр</c:v>
                </c:pt>
                <c:pt idx="2">
                  <c:v>Ремонт НИС "Бавенит"</c:v>
                </c:pt>
                <c:pt idx="3">
                  <c:v>Тематические и опытно-методические работы</c:v>
                </c:pt>
                <c:pt idx="4">
                  <c:v>Государственное геологическое информационное обеспечение</c:v>
                </c:pt>
                <c:pt idx="5">
                  <c:v>ПВ</c:v>
                </c:pt>
                <c:pt idx="6">
                  <c:v>ТПИ</c:v>
                </c:pt>
                <c:pt idx="7">
                  <c:v>УВС</c:v>
                </c:pt>
                <c:pt idx="8">
                  <c:v>Работы общегеологического и специального назначения</c:v>
                </c:pt>
              </c:strCache>
            </c:strRef>
          </c:cat>
          <c:val>
            <c:numRef>
              <c:f>Лист1!$B$2:$B$10</c:f>
              <c:numCache>
                <c:formatCode>_-* #,##0.0_р_._-;\-* #,##0.0_р_._-;_-* "-"??_р_._-;_-@_-</c:formatCode>
                <c:ptCount val="9"/>
                <c:pt idx="0">
                  <c:v>29.807200000000002</c:v>
                </c:pt>
                <c:pt idx="1">
                  <c:v>872.48820000000001</c:v>
                </c:pt>
                <c:pt idx="2">
                  <c:v>621.04719999999998</c:v>
                </c:pt>
                <c:pt idx="3">
                  <c:v>2410.9009000000001</c:v>
                </c:pt>
                <c:pt idx="4">
                  <c:v>4287.1140999999998</c:v>
                </c:pt>
                <c:pt idx="5">
                  <c:v>297.3768</c:v>
                </c:pt>
                <c:pt idx="6">
                  <c:v>5883.6178</c:v>
                </c:pt>
                <c:pt idx="7">
                  <c:v>13674.235699999999</c:v>
                </c:pt>
                <c:pt idx="8">
                  <c:v>4966.9557000000004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F941-49FD-BA02-02774DB85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74"/>
        <c:splitType val="pos"/>
        <c:splitPos val="4"/>
        <c:secondPieSize val="100"/>
      </c:of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38100" cap="rnd">
              <a:solidFill>
                <a:srgbClr val="1D61B2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4.502924412067446E-2"/>
                  <c:y val="-9.01007633587786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B11-4F08-AAD0-52E6B160C0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3013071404991306E-2"/>
                  <c:y val="-0.1204604461073628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B11-4F08-AAD0-52E6B160C0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1D61B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</c:v>
                </c:pt>
                <c:pt idx="1">
                  <c:v>40</c:v>
                </c:pt>
                <c:pt idx="2">
                  <c:v>49</c:v>
                </c:pt>
                <c:pt idx="3">
                  <c:v>73</c:v>
                </c:pt>
                <c:pt idx="4">
                  <c:v>72</c:v>
                </c:pt>
                <c:pt idx="5">
                  <c:v>75</c:v>
                </c:pt>
                <c:pt idx="6">
                  <c:v>88</c:v>
                </c:pt>
                <c:pt idx="7">
                  <c:v>83</c:v>
                </c:pt>
                <c:pt idx="8">
                  <c:v>116</c:v>
                </c:pt>
                <c:pt idx="9">
                  <c:v>171</c:v>
                </c:pt>
                <c:pt idx="10">
                  <c:v>108</c:v>
                </c:pt>
                <c:pt idx="11">
                  <c:v>101</c:v>
                </c:pt>
                <c:pt idx="12">
                  <c:v>109</c:v>
                </c:pt>
                <c:pt idx="13">
                  <c:v>102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B11-4F08-AAD0-52E6B160C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281645736"/>
        <c:axId val="209216136"/>
      </c:lineChart>
      <c:catAx>
        <c:axId val="281645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9216136"/>
        <c:crosses val="autoZero"/>
        <c:auto val="1"/>
        <c:lblAlgn val="ctr"/>
        <c:lblOffset val="100"/>
        <c:noMultiLvlLbl val="0"/>
      </c:catAx>
      <c:valAx>
        <c:axId val="209216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1645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209921359919428E-2"/>
          <c:y val="0"/>
          <c:w val="0.89725673600983558"/>
          <c:h val="0.89648310020444688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Лист1!$A$3</c:f>
              <c:strCache>
                <c:ptCount val="1"/>
                <c:pt idx="0">
                  <c:v>УВС</c:v>
                </c:pt>
              </c:strCache>
            </c:strRef>
          </c:tx>
          <c:spPr>
            <a:solidFill>
              <a:srgbClr val="E06E2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675</c:v>
                </c:pt>
                <c:pt idx="1">
                  <c:v>758</c:v>
                </c:pt>
                <c:pt idx="2">
                  <c:v>813</c:v>
                </c:pt>
                <c:pt idx="3">
                  <c:v>1900</c:v>
                </c:pt>
                <c:pt idx="4">
                  <c:v>2289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340-478B-9AD1-E731CD55AF95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ТПИ</c:v>
                </c:pt>
              </c:strCache>
            </c:strRef>
          </c:tx>
          <c:spPr>
            <a:solidFill>
              <a:srgbClr val="245B7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strCache>
            </c:strRef>
          </c:cat>
          <c:val>
            <c:numRef>
              <c:f>Лист1!$B$4:$F$4</c:f>
              <c:numCache>
                <c:formatCode>General</c:formatCode>
                <c:ptCount val="5"/>
                <c:pt idx="0">
                  <c:v>555</c:v>
                </c:pt>
                <c:pt idx="1">
                  <c:v>601</c:v>
                </c:pt>
                <c:pt idx="2">
                  <c:v>652</c:v>
                </c:pt>
                <c:pt idx="3">
                  <c:v>594</c:v>
                </c:pt>
                <c:pt idx="4">
                  <c:v>598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340-478B-9AD1-E731CD55AF95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ПВ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strCache>
            </c:strRef>
          </c:cat>
          <c:val>
            <c:numRef>
              <c:f>Лист1!$B$5:$F$5</c:f>
              <c:numCache>
                <c:formatCode>General</c:formatCode>
                <c:ptCount val="5"/>
                <c:pt idx="0">
                  <c:v>1558</c:v>
                </c:pt>
                <c:pt idx="1">
                  <c:v>1895</c:v>
                </c:pt>
                <c:pt idx="2">
                  <c:v>1098</c:v>
                </c:pt>
                <c:pt idx="3">
                  <c:v>634</c:v>
                </c:pt>
                <c:pt idx="4">
                  <c:v>582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340-478B-9AD1-E731CD55A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overlap val="100"/>
        <c:axId val="283182744"/>
        <c:axId val="283180392"/>
      </c:barChart>
      <c:lineChart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Всего, в т. ч.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2788</c:v>
                </c:pt>
                <c:pt idx="1">
                  <c:v>3254</c:v>
                </c:pt>
                <c:pt idx="2">
                  <c:v>2563</c:v>
                </c:pt>
                <c:pt idx="3">
                  <c:v>3128</c:v>
                </c:pt>
                <c:pt idx="4">
                  <c:v>3469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340-478B-9AD1-E731CD55A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3182744"/>
        <c:axId val="283180392"/>
      </c:lineChart>
      <c:catAx>
        <c:axId val="283182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3180392"/>
        <c:crosses val="autoZero"/>
        <c:auto val="1"/>
        <c:lblAlgn val="ctr"/>
        <c:lblOffset val="0"/>
        <c:noMultiLvlLbl val="0"/>
      </c:catAx>
      <c:valAx>
        <c:axId val="2831803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3182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715053998114454E-2"/>
          <c:y val="1.8078411908786108E-2"/>
          <c:w val="0.79056588251407844"/>
          <c:h val="0.846010997666066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ТПИ</c:v>
                </c:pt>
              </c:strCache>
            </c:strRef>
          </c:tx>
          <c:spPr>
            <a:solidFill>
              <a:srgbClr val="6993AD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178</c:v>
                </c:pt>
                <c:pt idx="1">
                  <c:v>265</c:v>
                </c:pt>
                <c:pt idx="2">
                  <c:v>274</c:v>
                </c:pt>
                <c:pt idx="3">
                  <c:v>366</c:v>
                </c:pt>
                <c:pt idx="4">
                  <c:v>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461-4AA3-901F-9260B454E35F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ПВ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6.5070555952582723E-2"/>
                  <c:y val="3.01306865146435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90A-4CA6-BB18-F361CA888C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7673378190686043E-2"/>
                  <c:y val="3.01306865146424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90A-4CA6-BB18-F361CA888C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879022666892654E-2"/>
                  <c:y val="3.01306865146424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90A-4CA6-BB18-F361CA888C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2879022666892654E-2"/>
                  <c:y val="-3.01306865146446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90A-4CA6-BB18-F361CA888C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9864911476376202E-2"/>
                  <c:y val="3.01306865146424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90A-4CA6-BB18-F361CA888CE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8</c:v>
                </c:pt>
                <c:pt idx="1">
                  <c:v>6</c:v>
                </c:pt>
                <c:pt idx="2">
                  <c:v>2</c:v>
                </c:pt>
                <c:pt idx="3">
                  <c:v>5</c:v>
                </c:pt>
                <c:pt idx="4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1D-4DB7-9AE5-5F7621F87A9F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УВС</c:v>
                </c:pt>
              </c:strCache>
            </c:strRef>
          </c:tx>
          <c:spPr>
            <a:solidFill>
              <a:srgbClr val="E79C5F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strCache>
            </c:strRef>
          </c:cat>
          <c:val>
            <c:numRef>
              <c:f>Лист1!$B$4:$F$4</c:f>
              <c:numCache>
                <c:formatCode>General</c:formatCode>
                <c:ptCount val="5"/>
                <c:pt idx="0">
                  <c:v>717</c:v>
                </c:pt>
                <c:pt idx="1">
                  <c:v>695</c:v>
                </c:pt>
                <c:pt idx="2">
                  <c:v>698</c:v>
                </c:pt>
                <c:pt idx="3">
                  <c:v>719</c:v>
                </c:pt>
                <c:pt idx="4">
                  <c:v>782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B1D-4DB7-9AE5-5F7621F87A9F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ПС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B1D-4DB7-9AE5-5F7621F87A9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B1D-4DB7-9AE5-5F7621F87A9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B1D-4DB7-9AE5-5F7621F87A9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B1D-4DB7-9AE5-5F7621F87A9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2879022666892751E-2"/>
                  <c:y val="-3.3143755166107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B1D-4DB7-9AE5-5F7621F87A9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strCache>
            </c:strRef>
          </c:cat>
          <c:val>
            <c:numRef>
              <c:f>Лист1!$B$5:$F$5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B1D-4DB7-9AE5-5F7621F87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96546880"/>
        <c:axId val="96547664"/>
      </c:barChart>
      <c:catAx>
        <c:axId val="9654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6547664"/>
        <c:crosses val="autoZero"/>
        <c:auto val="1"/>
        <c:lblAlgn val="ctr"/>
        <c:lblOffset val="0"/>
        <c:noMultiLvlLbl val="0"/>
      </c:catAx>
      <c:valAx>
        <c:axId val="96547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654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58788479125529E-2"/>
          <c:y val="6.5086082689272226E-2"/>
          <c:w val="0.94482423041748942"/>
          <c:h val="0.85634964668034341"/>
        </c:manualLayout>
      </c:layout>
      <c:barChart>
        <c:barDir val="col"/>
        <c:grouping val="stacked"/>
        <c:varyColors val="0"/>
        <c:ser>
          <c:idx val="0"/>
          <c:order val="0"/>
          <c:tx>
            <c:v>ТПИ</c:v>
          </c:tx>
          <c:spPr>
            <a:solidFill>
              <a:srgbClr val="6993AD"/>
            </a:solidFill>
            <a:ln w="9525">
              <a:solidFill>
                <a:schemeClr val="bg1"/>
              </a:solidFill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'[таблица к слайду ( ТКР).xlsx]ТКР'!$D$25:$H$25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'[таблица к слайду ( ТКР).xlsx]ТКР'!$D$29:$H$29</c:f>
              <c:numCache>
                <c:formatCode>General</c:formatCode>
                <c:ptCount val="5"/>
                <c:pt idx="0">
                  <c:v>1823</c:v>
                </c:pt>
                <c:pt idx="1">
                  <c:v>560</c:v>
                </c:pt>
                <c:pt idx="2">
                  <c:v>658</c:v>
                </c:pt>
                <c:pt idx="3">
                  <c:v>688</c:v>
                </c:pt>
                <c:pt idx="4">
                  <c:v>805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D7-4884-9E4E-2EEBBB8698BE}"/>
            </c:ext>
          </c:extLst>
        </c:ser>
        <c:ser>
          <c:idx val="1"/>
          <c:order val="1"/>
          <c:tx>
            <c:v>ПВ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'[таблица к слайду ( ТКР).xlsx]ТКР'!$D$25:$H$25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'[таблица к слайду ( ТКР).xlsx]ТКР'!$D$27:$H$27</c:f>
              <c:numCache>
                <c:formatCode>General</c:formatCode>
                <c:ptCount val="5"/>
                <c:pt idx="0">
                  <c:v>698</c:v>
                </c:pt>
                <c:pt idx="1">
                  <c:v>1182</c:v>
                </c:pt>
                <c:pt idx="2">
                  <c:v>594</c:v>
                </c:pt>
                <c:pt idx="3">
                  <c:v>727</c:v>
                </c:pt>
                <c:pt idx="4">
                  <c:v>670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D7-4884-9E4E-2EEBBB8698BE}"/>
            </c:ext>
          </c:extLst>
        </c:ser>
        <c:ser>
          <c:idx val="2"/>
          <c:order val="2"/>
          <c:tx>
            <c:v>УВС</c:v>
          </c:tx>
          <c:spPr>
            <a:solidFill>
              <a:srgbClr val="E79C5F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'[таблица к слайду ( ТКР).xlsx]ТКР'!$D$25:$H$25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'[таблица к слайду ( ТКР).xlsx]ТКР'!$D$26:$H$26</c:f>
              <c:numCache>
                <c:formatCode>General</c:formatCode>
                <c:ptCount val="5"/>
                <c:pt idx="0">
                  <c:v>134</c:v>
                </c:pt>
                <c:pt idx="1">
                  <c:v>182</c:v>
                </c:pt>
                <c:pt idx="2">
                  <c:v>134</c:v>
                </c:pt>
                <c:pt idx="3">
                  <c:v>128</c:v>
                </c:pt>
                <c:pt idx="4">
                  <c:v>142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ED7-4884-9E4E-2EEBBB8698BE}"/>
            </c:ext>
          </c:extLst>
        </c:ser>
        <c:ser>
          <c:idx val="3"/>
          <c:order val="3"/>
          <c:tx>
            <c:v>Проектные документы не связанные с добычей полезных ископаемых</c:v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'[таблица к слайду ( ТКР).xlsx]ТКР'!$D$25:$H$25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'[таблица к слайду ( ТКР).xlsx]ТКР'!$D$28:$H$28</c:f>
              <c:numCache>
                <c:formatCode>General</c:formatCode>
                <c:ptCount val="5"/>
                <c:pt idx="0">
                  <c:v>85</c:v>
                </c:pt>
                <c:pt idx="1">
                  <c:v>75</c:v>
                </c:pt>
                <c:pt idx="2">
                  <c:v>54</c:v>
                </c:pt>
                <c:pt idx="3">
                  <c:v>60</c:v>
                </c:pt>
                <c:pt idx="4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ED7-4884-9E4E-2EEBBB8698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21239984"/>
        <c:axId val="121232928"/>
      </c:barChart>
      <c:catAx>
        <c:axId val="12123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 b="1"/>
            </a:pPr>
            <a:endParaRPr lang="ru-RU"/>
          </a:p>
        </c:txPr>
        <c:crossAx val="121232928"/>
        <c:crosses val="autoZero"/>
        <c:auto val="1"/>
        <c:lblAlgn val="ctr"/>
        <c:lblOffset val="0"/>
        <c:noMultiLvlLbl val="0"/>
      </c:catAx>
      <c:valAx>
        <c:axId val="121232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239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315751128359739E-2"/>
          <c:y val="3.1957396238543545E-2"/>
          <c:w val="0.95505268038208757"/>
          <c:h val="0.87369096488689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Углеводородное сырье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430</c:v>
                </c:pt>
                <c:pt idx="1">
                  <c:v>530</c:v>
                </c:pt>
                <c:pt idx="2">
                  <c:v>567</c:v>
                </c:pt>
                <c:pt idx="3">
                  <c:v>673</c:v>
                </c:pt>
                <c:pt idx="4">
                  <c:v>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29-462A-968B-AB791D85DFD6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Твердые полезные ископаемые, включая ОПИ</c:v>
                </c:pt>
              </c:strCache>
            </c:strRef>
          </c:tx>
          <c:spPr>
            <a:solidFill>
              <a:srgbClr val="90AFC2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609</c:v>
                </c:pt>
                <c:pt idx="1">
                  <c:v>749</c:v>
                </c:pt>
                <c:pt idx="2">
                  <c:v>1343</c:v>
                </c:pt>
                <c:pt idx="3">
                  <c:v>1767</c:v>
                </c:pt>
                <c:pt idx="4">
                  <c:v>1915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629-462A-968B-AB791D85DFD6}"/>
            </c:ext>
          </c:extLst>
        </c:ser>
        <c:ser>
          <c:idx val="3"/>
          <c:order val="2"/>
          <c:tx>
            <c:strRef>
              <c:f>Лист1!$D$1</c:f>
              <c:strCache>
                <c:ptCount val="1"/>
                <c:pt idx="0">
                  <c:v>Подземные воды</c:v>
                </c:pt>
              </c:strCache>
            </c:strRef>
          </c:tx>
          <c:spPr>
            <a:solidFill>
              <a:srgbClr val="9DC3E6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676</c:v>
                </c:pt>
                <c:pt idx="1">
                  <c:v>819</c:v>
                </c:pt>
                <c:pt idx="2">
                  <c:v>774</c:v>
                </c:pt>
                <c:pt idx="3">
                  <c:v>996</c:v>
                </c:pt>
                <c:pt idx="4">
                  <c:v>1147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29-462A-968B-AB791D85DFD6}"/>
            </c:ext>
          </c:extLst>
        </c:ser>
        <c:ser>
          <c:idx val="4"/>
          <c:order val="3"/>
          <c:tx>
            <c:strRef>
              <c:f>Лист1!$E$1</c:f>
              <c:strCache>
                <c:ptCount val="1"/>
                <c:pt idx="0">
                  <c:v>Другие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2"/>
              <c:layout>
                <c:manualLayout>
                  <c:x val="-5.7789410937315933E-2"/>
                  <c:y val="-5.326171178039975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629-462A-968B-AB791D85DF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171</c:v>
                </c:pt>
                <c:pt idx="1">
                  <c:v>233</c:v>
                </c:pt>
                <c:pt idx="2">
                  <c:v>132</c:v>
                </c:pt>
                <c:pt idx="3">
                  <c:v>191</c:v>
                </c:pt>
                <c:pt idx="4">
                  <c:v>153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29-462A-968B-AB791D85DF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83174120"/>
        <c:axId val="283183528"/>
      </c:barChart>
      <c:lineChart>
        <c:grouping val="stacked"/>
        <c:varyColors val="0"/>
        <c:ser>
          <c:idx val="0"/>
          <c:order val="4"/>
          <c:tx>
            <c:strRef>
              <c:f>Лист1!$F$1</c:f>
              <c:strCache>
                <c:ptCount val="1"/>
                <c:pt idx="0">
                  <c:v>Итого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chemeClr val="bg1"/>
              </a:solidFill>
              <a:ln w="25400">
                <a:solidFill>
                  <a:srgbClr val="C0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1886</c:v>
                </c:pt>
                <c:pt idx="1">
                  <c:v>2331</c:v>
                </c:pt>
                <c:pt idx="2">
                  <c:v>2816</c:v>
                </c:pt>
                <c:pt idx="3">
                  <c:v>3627</c:v>
                </c:pt>
                <c:pt idx="4">
                  <c:v>4028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A629-462A-968B-AB791D85DF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3174120"/>
        <c:axId val="283183528"/>
      </c:lineChart>
      <c:catAx>
        <c:axId val="283174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600" b="0"/>
            </a:pPr>
            <a:endParaRPr lang="ru-RU"/>
          </a:p>
        </c:txPr>
        <c:crossAx val="283183528"/>
        <c:crosses val="autoZero"/>
        <c:auto val="1"/>
        <c:lblAlgn val="ctr"/>
        <c:lblOffset val="0"/>
        <c:noMultiLvlLbl val="0"/>
      </c:catAx>
      <c:valAx>
        <c:axId val="2831835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8317412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 w="12700">
      <a:noFill/>
    </a:ln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283087695758817E-2"/>
          <c:y val="8.0163636813064584E-2"/>
          <c:w val="0.87549389884713602"/>
          <c:h val="0.762423132170096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</c:v>
                </c:pt>
              </c:strCache>
            </c:strRef>
          </c:tx>
          <c:spPr>
            <a:solidFill>
              <a:srgbClr val="A314D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A314D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4722</c:v>
                </c:pt>
                <c:pt idx="1">
                  <c:v>5467</c:v>
                </c:pt>
                <c:pt idx="2">
                  <c:v>6450</c:v>
                </c:pt>
                <c:pt idx="3">
                  <c:v>10648</c:v>
                </c:pt>
                <c:pt idx="4">
                  <c:v>37657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894-40B2-B920-B479499B52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283180784"/>
        <c:axId val="283184704"/>
      </c:barChart>
      <c:catAx>
        <c:axId val="28318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3184704"/>
        <c:crosses val="autoZero"/>
        <c:auto val="1"/>
        <c:lblAlgn val="ctr"/>
        <c:lblOffset val="0"/>
        <c:noMultiLvlLbl val="0"/>
      </c:catAx>
      <c:valAx>
        <c:axId val="2831847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318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283087695758817E-2"/>
          <c:y val="8.0163636813064584E-2"/>
          <c:w val="0.87549389884713602"/>
          <c:h val="0.762423132170096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</c:v>
                </c:pt>
              </c:strCache>
            </c:strRef>
          </c:tx>
          <c:spPr>
            <a:solidFill>
              <a:srgbClr val="7889DE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28330</c:v>
                </c:pt>
                <c:pt idx="1">
                  <c:v>267231</c:v>
                </c:pt>
                <c:pt idx="2">
                  <c:v>617348</c:v>
                </c:pt>
                <c:pt idx="3">
                  <c:v>653705</c:v>
                </c:pt>
                <c:pt idx="4">
                  <c:v>884632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885-42FE-B973-87ED964F37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283177648"/>
        <c:axId val="283178040"/>
      </c:barChart>
      <c:catAx>
        <c:axId val="28317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3178040"/>
        <c:crosses val="autoZero"/>
        <c:auto val="1"/>
        <c:lblAlgn val="ctr"/>
        <c:lblOffset val="0"/>
        <c:noMultiLvlLbl val="0"/>
      </c:catAx>
      <c:valAx>
        <c:axId val="2831780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317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283087695758817E-2"/>
          <c:y val="8.0163636813064584E-2"/>
          <c:w val="0.87549389884713602"/>
          <c:h val="0.762423132170096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</c:v>
                </c:pt>
              </c:strCache>
            </c:strRef>
          </c:tx>
          <c:spPr>
            <a:solidFill>
              <a:srgbClr val="D36FE7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58278</c:v>
                </c:pt>
                <c:pt idx="1">
                  <c:v>75131</c:v>
                </c:pt>
                <c:pt idx="2">
                  <c:v>103820</c:v>
                </c:pt>
                <c:pt idx="3">
                  <c:v>185318</c:v>
                </c:pt>
                <c:pt idx="4">
                  <c:v>249390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DE-460C-ABCA-1DF69C753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283175296"/>
        <c:axId val="283183920"/>
      </c:barChart>
      <c:catAx>
        <c:axId val="28317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3183920"/>
        <c:crosses val="autoZero"/>
        <c:auto val="1"/>
        <c:lblAlgn val="ctr"/>
        <c:lblOffset val="0"/>
        <c:noMultiLvlLbl val="0"/>
      </c:catAx>
      <c:valAx>
        <c:axId val="283183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3175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91896159820612"/>
          <c:y val="0.18736148608666855"/>
          <c:w val="0.46170749647346648"/>
          <c:h val="0.5287395173578562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В сумме</c:v>
                </c:pt>
              </c:strCache>
            </c:strRef>
          </c:tx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6">
                  <a:tint val="58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A5-4824-AD70-097AFE3D4DED}"/>
              </c:ext>
            </c:extLst>
          </c:dPt>
          <c:dPt>
            <c:idx val="1"/>
            <c:bubble3D val="0"/>
            <c:spPr>
              <a:solidFill>
                <a:schemeClr val="accent6">
                  <a:tint val="86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5A5-4824-AD70-097AFE3D4DED}"/>
              </c:ext>
            </c:extLst>
          </c:dPt>
          <c:dPt>
            <c:idx val="2"/>
            <c:bubble3D val="0"/>
            <c:spPr>
              <a:solidFill>
                <a:schemeClr val="accent6">
                  <a:shade val="86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5A5-4824-AD70-097AFE3D4DED}"/>
              </c:ext>
            </c:extLst>
          </c:dPt>
          <c:dPt>
            <c:idx val="3"/>
            <c:bubble3D val="0"/>
            <c:spPr>
              <a:solidFill>
                <a:schemeClr val="accent6">
                  <a:shade val="58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5A5-4824-AD70-097AFE3D4DED}"/>
              </c:ext>
            </c:extLst>
          </c:dPt>
          <c:dPt>
            <c:idx val="4"/>
            <c:bubble3D val="0"/>
            <c:spPr>
              <a:solidFill>
                <a:schemeClr val="accent6">
                  <a:shade val="58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5A5-4824-AD70-097AFE3D4DED}"/>
              </c:ext>
            </c:extLst>
          </c:dPt>
          <c:dPt>
            <c:idx val="5"/>
            <c:bubble3D val="0"/>
            <c:spPr>
              <a:solidFill>
                <a:schemeClr val="accent6">
                  <a:shade val="58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5A5-4824-AD70-097AFE3D4DED}"/>
              </c:ext>
            </c:extLst>
          </c:dPt>
          <c:dPt>
            <c:idx val="6"/>
            <c:bubble3D val="0"/>
            <c:spPr>
              <a:solidFill>
                <a:schemeClr val="accent6">
                  <a:shade val="58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5A5-4824-AD70-097AFE3D4DED}"/>
              </c:ext>
            </c:extLst>
          </c:dPt>
          <c:dPt>
            <c:idx val="7"/>
            <c:bubble3D val="0"/>
            <c:spPr>
              <a:solidFill>
                <a:schemeClr val="accent6">
                  <a:shade val="58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35A5-4824-AD70-097AFE3D4DED}"/>
              </c:ext>
            </c:extLst>
          </c:dPt>
          <c:cat>
            <c:strRef>
              <c:f>Лист1!$A$2:$A$5</c:f>
              <c:strCache>
                <c:ptCount val="4"/>
                <c:pt idx="0">
                  <c:v>ТФГИ по ЦФО</c:v>
                </c:pt>
                <c:pt idx="1">
                  <c:v>ТФГИ по СзФО</c:v>
                </c:pt>
                <c:pt idx="2">
                  <c:v>ТФГИ по УрФО</c:v>
                </c:pt>
                <c:pt idx="3">
                  <c:v>ТФГИ по ЮФО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13508</c:v>
                </c:pt>
                <c:pt idx="1">
                  <c:v>9392</c:v>
                </c:pt>
                <c:pt idx="2">
                  <c:v>1864</c:v>
                </c:pt>
                <c:pt idx="3">
                  <c:v>1556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35A5-4824-AD70-097AFE3D4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60"/>
      </c:pieChart>
      <c:spPr>
        <a:noFill/>
        <a:ln w="6350"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08273581808603E-2"/>
          <c:y val="8.0163790223353987E-2"/>
          <c:w val="0.87549389884713602"/>
          <c:h val="0.78258868131614101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Лист1!$A$3</c:f>
              <c:strCache>
                <c:ptCount val="1"/>
                <c:pt idx="0">
                  <c:v>ФБ</c:v>
                </c:pt>
              </c:strCache>
            </c:strRef>
          </c:tx>
          <c:spPr>
            <a:solidFill>
              <a:srgbClr val="BF9000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Лист1!$B$3:$G$3</c:f>
              <c:numCache>
                <c:formatCode>General</c:formatCode>
                <c:ptCount val="6"/>
                <c:pt idx="0">
                  <c:v>16.010000000000002</c:v>
                </c:pt>
                <c:pt idx="1">
                  <c:v>16.170000000000002</c:v>
                </c:pt>
                <c:pt idx="2">
                  <c:v>16.32</c:v>
                </c:pt>
                <c:pt idx="3">
                  <c:v>16.47</c:v>
                </c:pt>
                <c:pt idx="4">
                  <c:v>16.600000000000001</c:v>
                </c:pt>
                <c:pt idx="5">
                  <c:v>16.75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8E2-4AEC-A91C-001F2C0CC04A}"/>
            </c:ext>
          </c:extLst>
        </c:ser>
        <c:ser>
          <c:idx val="0"/>
          <c:order val="0"/>
          <c:tx>
            <c:strRef>
              <c:f>Лист1!$A$2</c:f>
              <c:strCache>
                <c:ptCount val="1"/>
                <c:pt idx="0">
                  <c:v>Н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3.8969999999999998</c:v>
                </c:pt>
                <c:pt idx="1">
                  <c:v>3.9169999999999998</c:v>
                </c:pt>
                <c:pt idx="2">
                  <c:v>3.9369999999999998</c:v>
                </c:pt>
                <c:pt idx="3">
                  <c:v>3.9569999999999999</c:v>
                </c:pt>
                <c:pt idx="4">
                  <c:v>3.9769999999999999</c:v>
                </c:pt>
                <c:pt idx="5">
                  <c:v>3.9969999999999999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8E2-4AEC-A91C-001F2C0CC0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283176864"/>
        <c:axId val="283181960"/>
      </c:barChart>
      <c:catAx>
        <c:axId val="28317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3181960"/>
        <c:crosses val="autoZero"/>
        <c:auto val="1"/>
        <c:lblAlgn val="ctr"/>
        <c:lblOffset val="100"/>
        <c:noMultiLvlLbl val="0"/>
      </c:catAx>
      <c:valAx>
        <c:axId val="2831819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3176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8609443621527502E-2"/>
          <c:y val="6.9258149182965037E-2"/>
          <c:w val="0.88914633195603021"/>
          <c:h val="0.84449817966302598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70C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C7D-4337-B05C-BB5F45F8CFD5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rgbClr val="0056B4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Лист1!$C$7:$C$19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</c:numCache>
            </c:numRef>
          </c:cat>
          <c:val>
            <c:numRef>
              <c:f>Лист1!$D$7:$D$19</c:f>
              <c:numCache>
                <c:formatCode>General</c:formatCode>
                <c:ptCount val="13"/>
                <c:pt idx="0">
                  <c:v>110</c:v>
                </c:pt>
                <c:pt idx="1">
                  <c:v>100</c:v>
                </c:pt>
                <c:pt idx="2">
                  <c:v>85</c:v>
                </c:pt>
                <c:pt idx="3">
                  <c:v>76</c:v>
                </c:pt>
                <c:pt idx="4">
                  <c:v>84</c:v>
                </c:pt>
                <c:pt idx="5">
                  <c:v>81</c:v>
                </c:pt>
                <c:pt idx="6">
                  <c:v>62</c:v>
                </c:pt>
                <c:pt idx="7">
                  <c:v>52</c:v>
                </c:pt>
                <c:pt idx="8">
                  <c:v>55</c:v>
                </c:pt>
                <c:pt idx="9">
                  <c:v>48</c:v>
                </c:pt>
                <c:pt idx="10">
                  <c:v>35</c:v>
                </c:pt>
                <c:pt idx="11">
                  <c:v>18</c:v>
                </c:pt>
                <c:pt idx="1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C7D-4337-B05C-BB5F45F8CF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4"/>
        <c:axId val="494163664"/>
        <c:axId val="494155040"/>
      </c:barChart>
      <c:catAx>
        <c:axId val="494163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1">
                <a:latin typeface="Arial Narrow" panose="020B0606020202030204" pitchFamily="34" charset="0"/>
              </a:defRPr>
            </a:pPr>
            <a:endParaRPr lang="ru-RU"/>
          </a:p>
        </c:txPr>
        <c:crossAx val="494155040"/>
        <c:crosses val="autoZero"/>
        <c:auto val="1"/>
        <c:lblAlgn val="ctr"/>
        <c:lblOffset val="100"/>
        <c:noMultiLvlLbl val="0"/>
      </c:catAx>
      <c:valAx>
        <c:axId val="49415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94163664"/>
        <c:crosses val="autoZero"/>
        <c:crossBetween val="between"/>
      </c:valAx>
      <c:spPr>
        <a:solidFill>
          <a:sysClr val="window" lastClr="FFFFFF"/>
        </a:solidFill>
      </c:spPr>
    </c:plotArea>
    <c:plotVisOnly val="1"/>
    <c:dispBlanksAs val="gap"/>
    <c:showDLblsOverMax val="0"/>
  </c:chart>
  <c:spPr>
    <a:noFill/>
    <a:ln w="25400" cap="flat" cmpd="sng" algn="ctr">
      <a:noFill/>
      <a:prstDash val="solid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08273581808603E-2"/>
          <c:y val="8.0163790223353987E-2"/>
          <c:w val="0.87549389884713602"/>
          <c:h val="0.78258868131614101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Лист1!$A$3</c:f>
              <c:strCache>
                <c:ptCount val="1"/>
                <c:pt idx="0">
                  <c:v>ФБ</c:v>
                </c:pt>
              </c:strCache>
            </c:strRef>
          </c:tx>
          <c:spPr>
            <a:solidFill>
              <a:srgbClr val="BF9000"/>
            </a:solidFill>
            <a:ln w="1270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325059225560284E-3"/>
                  <c:y val="-8.910359863571169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476-42BC-A63F-387B2039A6D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650118451120568E-2"/>
                  <c:y val="4.8602524346229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476-42BC-A63F-387B2039A6D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325059225560284E-3"/>
                  <c:y val="-8.910359863571169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476-42BC-A63F-387B2039A6D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Лист1!$B$3:$G$3</c:f>
              <c:numCache>
                <c:formatCode>General</c:formatCode>
                <c:ptCount val="6"/>
                <c:pt idx="0">
                  <c:v>1235000</c:v>
                </c:pt>
                <c:pt idx="1">
                  <c:v>1235000</c:v>
                </c:pt>
                <c:pt idx="2">
                  <c:v>1235000</c:v>
                </c:pt>
                <c:pt idx="3">
                  <c:v>1234300</c:v>
                </c:pt>
                <c:pt idx="4">
                  <c:v>1211200</c:v>
                </c:pt>
                <c:pt idx="5">
                  <c:v>1259100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476-42BC-A63F-387B2039A6DE}"/>
            </c:ext>
          </c:extLst>
        </c:ser>
        <c:ser>
          <c:idx val="0"/>
          <c:order val="0"/>
          <c:tx>
            <c:strRef>
              <c:f>Лист1!$A$2</c:f>
              <c:strCache>
                <c:ptCount val="1"/>
                <c:pt idx="0">
                  <c:v>Н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1046609</c:v>
                </c:pt>
                <c:pt idx="1">
                  <c:v>1132500</c:v>
                </c:pt>
                <c:pt idx="2">
                  <c:v>1121327</c:v>
                </c:pt>
                <c:pt idx="3">
                  <c:v>1288025</c:v>
                </c:pt>
                <c:pt idx="4">
                  <c:v>1072217</c:v>
                </c:pt>
                <c:pt idx="5">
                  <c:v>1017446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476-42BC-A63F-387B2039A6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283188624"/>
        <c:axId val="283186272"/>
      </c:barChart>
      <c:catAx>
        <c:axId val="28318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3186272"/>
        <c:crosses val="autoZero"/>
        <c:auto val="1"/>
        <c:lblAlgn val="ctr"/>
        <c:lblOffset val="100"/>
        <c:noMultiLvlLbl val="0"/>
      </c:catAx>
      <c:valAx>
        <c:axId val="283186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318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91896159820612"/>
          <c:y val="0.18736148608666855"/>
          <c:w val="0.46170749647346648"/>
          <c:h val="0.5287395173578562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В сумме</c:v>
                </c:pt>
              </c:strCache>
            </c:strRef>
          </c:tx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5">
                  <a:shade val="45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AE6-4E90-8F08-355CDD6201E2}"/>
              </c:ext>
            </c:extLst>
          </c:dPt>
          <c:dPt>
            <c:idx val="1"/>
            <c:bubble3D val="0"/>
            <c:spPr>
              <a:solidFill>
                <a:schemeClr val="accent5">
                  <a:shade val="61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AE6-4E90-8F08-355CDD6201E2}"/>
              </c:ext>
            </c:extLst>
          </c:dPt>
          <c:dPt>
            <c:idx val="2"/>
            <c:bubble3D val="0"/>
            <c:spPr>
              <a:solidFill>
                <a:schemeClr val="accent5">
                  <a:shade val="76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AE6-4E90-8F08-355CDD6201E2}"/>
              </c:ext>
            </c:extLst>
          </c:dPt>
          <c:dPt>
            <c:idx val="3"/>
            <c:bubble3D val="0"/>
            <c:spPr>
              <a:solidFill>
                <a:schemeClr val="accent5">
                  <a:shade val="92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AE6-4E90-8F08-355CDD6201E2}"/>
              </c:ext>
            </c:extLst>
          </c:dPt>
          <c:dPt>
            <c:idx val="4"/>
            <c:bubble3D val="0"/>
            <c:spPr>
              <a:solidFill>
                <a:schemeClr val="accent5">
                  <a:tint val="93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AE6-4E90-8F08-355CDD6201E2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AE6-4E90-8F08-355CDD6201E2}"/>
              </c:ext>
            </c:extLst>
          </c:dPt>
          <c:dPt>
            <c:idx val="6"/>
            <c:bubble3D val="0"/>
            <c:spPr>
              <a:solidFill>
                <a:schemeClr val="accent5">
                  <a:tint val="62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AE6-4E90-8F08-355CDD6201E2}"/>
              </c:ext>
            </c:extLst>
          </c:dPt>
          <c:dPt>
            <c:idx val="7"/>
            <c:bubble3D val="0"/>
            <c:spPr>
              <a:solidFill>
                <a:schemeClr val="accent5">
                  <a:tint val="46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AE6-4E90-8F08-355CDD6201E2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AE6-4E90-8F08-355CDD6201E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6"/>
              <c:layout>
                <c:manualLayout>
                  <c:x val="0.17472424639242809"/>
                  <c:y val="-9.1157728696776531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0AE6-4E90-8F08-355CDD6201E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ТФГИ по ЦФО</c:v>
                </c:pt>
                <c:pt idx="1">
                  <c:v>ТФГИ по СзФО</c:v>
                </c:pt>
                <c:pt idx="2">
                  <c:v>ТФГИ по УрФО</c:v>
                </c:pt>
                <c:pt idx="3">
                  <c:v>ТФГИ по ЮФО</c:v>
                </c:pt>
                <c:pt idx="4">
                  <c:v>ТФГИ по СибФО</c:v>
                </c:pt>
                <c:pt idx="5">
                  <c:v>РГФ</c:v>
                </c:pt>
                <c:pt idx="6">
                  <c:v>ТФГИ по ПривФО</c:v>
                </c:pt>
                <c:pt idx="7">
                  <c:v>ТФГИ по ДвФО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6570</c:v>
                </c:pt>
                <c:pt idx="1">
                  <c:v>13807</c:v>
                </c:pt>
                <c:pt idx="2">
                  <c:v>16069</c:v>
                </c:pt>
                <c:pt idx="3">
                  <c:v>17580</c:v>
                </c:pt>
                <c:pt idx="4">
                  <c:v>24029</c:v>
                </c:pt>
                <c:pt idx="5">
                  <c:v>26320</c:v>
                </c:pt>
                <c:pt idx="6">
                  <c:v>28575</c:v>
                </c:pt>
                <c:pt idx="7">
                  <c:v>69557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0AE6-4E90-8F08-355CDD620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60"/>
      </c:pieChart>
      <c:spPr>
        <a:noFill/>
        <a:ln w="6350"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071987290944462E-2"/>
          <c:y val="8.1166915838898832E-2"/>
          <c:w val="0.75926520146679155"/>
          <c:h val="0.81185982299444204"/>
        </c:manualLayout>
      </c:layout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12700"/>
          </c:spPr>
          <c:dPt>
            <c:idx val="0"/>
            <c:bubble3D val="0"/>
            <c:explosion val="25"/>
            <c:spPr>
              <a:solidFill>
                <a:srgbClr val="FF0000"/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27-4C75-AD2A-62553BE56AF4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27-4C75-AD2A-62553BE56AF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27-4C75-AD2A-62553BE56AF4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027-4C75-AD2A-62553BE56AF4}"/>
              </c:ext>
            </c:extLst>
          </c:dPt>
          <c:dPt>
            <c:idx val="4"/>
            <c:bubble3D val="0"/>
            <c:spPr>
              <a:solidFill>
                <a:srgbClr val="C55A11"/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027-4C75-AD2A-62553BE56AF4}"/>
              </c:ext>
            </c:extLst>
          </c:dPt>
          <c:dPt>
            <c:idx val="5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027-4C75-AD2A-62553BE56AF4}"/>
              </c:ext>
            </c:extLst>
          </c:dPt>
          <c:dPt>
            <c:idx val="6"/>
            <c:bubble3D val="0"/>
            <c:explosion val="68"/>
            <c:spPr>
              <a:solidFill>
                <a:schemeClr val="accent1">
                  <a:lumMod val="80000"/>
                  <a:lumOff val="2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027-4C75-AD2A-62553BE56AF4}"/>
              </c:ext>
            </c:extLst>
          </c:dPt>
          <c:dPt>
            <c:idx val="7"/>
            <c:bubble3D val="0"/>
            <c:spPr>
              <a:solidFill>
                <a:schemeClr val="accent1">
                  <a:lumMod val="75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027-4C75-AD2A-62553BE56AF4}"/>
              </c:ext>
            </c:extLst>
          </c:dPt>
          <c:dPt>
            <c:idx val="8"/>
            <c:bubble3D val="0"/>
            <c:spPr>
              <a:solidFill>
                <a:srgbClr val="4883C7"/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027-4C75-AD2A-62553BE56AF4}"/>
              </c:ext>
            </c:extLst>
          </c:dPt>
          <c:dPt>
            <c:idx val="9"/>
            <c:bubble3D val="0"/>
            <c:spPr>
              <a:solidFill>
                <a:srgbClr val="2F5597"/>
              </a:solidFill>
              <a:ln w="1270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027-4C75-AD2A-62553BE56AF4}"/>
              </c:ext>
            </c:extLst>
          </c:dPt>
          <c:dLbls>
            <c:dLbl>
              <c:idx val="0"/>
              <c:layout>
                <c:manualLayout>
                  <c:x val="6.8592071370663686E-3"/>
                  <c:y val="-2.7931032227163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027-4C75-AD2A-62553BE56A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027-4C75-AD2A-62553BE56AF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279045993790545E-2"/>
                  <c:y val="-5.51384111169820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027-4C75-AD2A-62553BE56A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3522597995241758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027-4C75-AD2A-62553BE56A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0027-4C75-AD2A-62553BE56A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0027-4C75-AD2A-62553BE56A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0027-4C75-AD2A-62553BE56A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12466825442282695"/>
                  <c:y val="-3.2361137659602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0027-4C75-AD2A-62553BE56AF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Неисполненные обязательства 2017 года по ремонту НИС «Бавенит»</c:v>
                </c:pt>
                <c:pt idx="1">
                  <c:v>Содержание Роснедр</c:v>
                </c:pt>
                <c:pt idx="2">
                  <c:v>Реконструкция кернохранилищ</c:v>
                </c:pt>
                <c:pt idx="3">
                  <c:v>Тематические и опытно-методические работы</c:v>
                </c:pt>
                <c:pt idx="4">
                  <c:v>Государственное геологическое информационное обеспечение</c:v>
                </c:pt>
                <c:pt idx="5">
                  <c:v>ПВ</c:v>
                </c:pt>
                <c:pt idx="6">
                  <c:v>ТПИ</c:v>
                </c:pt>
                <c:pt idx="7">
                  <c:v>УВС</c:v>
                </c:pt>
                <c:pt idx="8">
                  <c:v>Работы общегеологического и специального назначения</c:v>
                </c:pt>
              </c:strCache>
            </c:strRef>
          </c:cat>
          <c:val>
            <c:numRef>
              <c:f>Лист1!$B$2:$B$10</c:f>
              <c:numCache>
                <c:formatCode>_-* #,##0.0_р_._-;\-* #,##0.0_р_._-;_-* "-"??_р_._-;_-@_-</c:formatCode>
                <c:ptCount val="9"/>
                <c:pt idx="0">
                  <c:v>127.3</c:v>
                </c:pt>
                <c:pt idx="1">
                  <c:v>764.4</c:v>
                </c:pt>
                <c:pt idx="2">
                  <c:v>1203.3</c:v>
                </c:pt>
                <c:pt idx="3">
                  <c:v>2484.6</c:v>
                </c:pt>
                <c:pt idx="4">
                  <c:v>3101.5</c:v>
                </c:pt>
                <c:pt idx="5">
                  <c:v>285.2</c:v>
                </c:pt>
                <c:pt idx="6">
                  <c:v>5654.7</c:v>
                </c:pt>
                <c:pt idx="7">
                  <c:v>14741.7</c:v>
                </c:pt>
                <c:pt idx="8">
                  <c:v>4777.7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0027-4C75-AD2A-62553BE56A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61"/>
        <c:splitType val="pos"/>
        <c:splitPos val="4"/>
        <c:secondPieSize val="100"/>
      </c:of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08273581808603E-2"/>
          <c:y val="8.0163790223353987E-2"/>
          <c:w val="0.87549389884713602"/>
          <c:h val="0.80999027726646899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Лист1!$A$3</c:f>
              <c:strCache>
                <c:ptCount val="1"/>
                <c:pt idx="0">
                  <c:v>ФБ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0.11140774299870811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13,7*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572-44CF-8130-3BA911CDA7F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14,7*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572-44CF-8130-3BA911CDA7F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Лист1!$B$3:$G$3</c:f>
              <c:numCache>
                <c:formatCode>General</c:formatCode>
                <c:ptCount val="6"/>
                <c:pt idx="0">
                  <c:v>15.5</c:v>
                </c:pt>
                <c:pt idx="1">
                  <c:v>16.3</c:v>
                </c:pt>
                <c:pt idx="2">
                  <c:v>13.5</c:v>
                </c:pt>
                <c:pt idx="3">
                  <c:v>13.6</c:v>
                </c:pt>
                <c:pt idx="4">
                  <c:v>13.7</c:v>
                </c:pt>
                <c:pt idx="5">
                  <c:v>14.7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B2-4C45-B6CF-9F73F427A8DF}"/>
            </c:ext>
          </c:extLst>
        </c:ser>
        <c:ser>
          <c:idx val="0"/>
          <c:order val="0"/>
          <c:tx>
            <c:strRef>
              <c:f>Лист1!$A$2</c:f>
              <c:strCache>
                <c:ptCount val="1"/>
                <c:pt idx="0">
                  <c:v>Средства недропользователей</c:v>
                </c:pt>
              </c:strCache>
            </c:strRef>
          </c:tx>
          <c:spPr>
            <a:solidFill>
              <a:srgbClr val="3F78BC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201</c:v>
                </c:pt>
                <c:pt idx="1">
                  <c:v>309</c:v>
                </c:pt>
                <c:pt idx="2">
                  <c:v>251</c:v>
                </c:pt>
                <c:pt idx="3">
                  <c:v>252.2</c:v>
                </c:pt>
                <c:pt idx="4">
                  <c:v>302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6B2-4C45-B6CF-9F73F427A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02207048"/>
        <c:axId val="202207440"/>
      </c:barChart>
      <c:lineChart>
        <c:grouping val="standard"/>
        <c:varyColors val="0"/>
        <c:ser>
          <c:idx val="2"/>
          <c:order val="2"/>
          <c:tx>
            <c:strRef>
              <c:f>Лист1!$A$4</c:f>
              <c:strCache>
                <c:ptCount val="1"/>
                <c:pt idx="0">
                  <c:v>Категория 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Лист1!$B$4:$G$4</c:f>
              <c:numCache>
                <c:formatCode>General</c:formatCode>
                <c:ptCount val="6"/>
                <c:pt idx="0">
                  <c:v>216.5</c:v>
                </c:pt>
                <c:pt idx="1">
                  <c:v>325.3</c:v>
                </c:pt>
                <c:pt idx="2">
                  <c:v>264.5</c:v>
                </c:pt>
                <c:pt idx="3">
                  <c:v>265.8</c:v>
                </c:pt>
                <c:pt idx="4">
                  <c:v>316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6B2-4C45-B6CF-9F73F427A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207048"/>
        <c:axId val="202207440"/>
      </c:lineChart>
      <c:catAx>
        <c:axId val="202207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207440"/>
        <c:crosses val="autoZero"/>
        <c:auto val="1"/>
        <c:lblAlgn val="ctr"/>
        <c:lblOffset val="0"/>
        <c:noMultiLvlLbl val="0"/>
      </c:catAx>
      <c:valAx>
        <c:axId val="202207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2207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08273581808603E-2"/>
          <c:y val="8.0163790223353987E-2"/>
          <c:w val="0.87549389884713602"/>
          <c:h val="0.80999027726646899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Лист1!$A$3</c:f>
              <c:strCache>
                <c:ptCount val="1"/>
                <c:pt idx="0">
                  <c:v>ФБ</c:v>
                </c:pt>
              </c:strCache>
            </c:strRef>
          </c:tx>
          <c:spPr>
            <a:solidFill>
              <a:srgbClr val="E69B36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Лист1!$B$3:$G$3</c:f>
              <c:numCache>
                <c:formatCode>General</c:formatCode>
                <c:ptCount val="6"/>
                <c:pt idx="0">
                  <c:v>3300</c:v>
                </c:pt>
                <c:pt idx="1">
                  <c:v>4937</c:v>
                </c:pt>
                <c:pt idx="2">
                  <c:v>6400</c:v>
                </c:pt>
                <c:pt idx="3">
                  <c:v>5662</c:v>
                </c:pt>
                <c:pt idx="4">
                  <c:v>3219</c:v>
                </c:pt>
                <c:pt idx="5">
                  <c:v>4290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B2-4C45-B6CF-9F73F427A8DF}"/>
            </c:ext>
          </c:extLst>
        </c:ser>
        <c:ser>
          <c:idx val="0"/>
          <c:order val="0"/>
          <c:tx>
            <c:strRef>
              <c:f>Лист1!$A$2</c:f>
              <c:strCache>
                <c:ptCount val="1"/>
                <c:pt idx="0">
                  <c:v>Средства недропользователей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7.2760650027304086E-2"/>
                  <c:y val="1.835006432155089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69F-4902-A577-E8A5A5EB8A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0419665819651959E-2"/>
                  <c:y val="1.2233376214367254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69F-4902-A577-E8A5A5EB8AC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3000</c:v>
                </c:pt>
                <c:pt idx="1">
                  <c:v>1700</c:v>
                </c:pt>
                <c:pt idx="2">
                  <c:v>500</c:v>
                </c:pt>
                <c:pt idx="3">
                  <c:v>538</c:v>
                </c:pt>
                <c:pt idx="4">
                  <c:v>1761</c:v>
                </c:pt>
                <c:pt idx="5">
                  <c:v>1490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6B2-4C45-B6CF-9F73F427A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07583016"/>
        <c:axId val="206079256"/>
      </c:barChart>
      <c:lineChart>
        <c:grouping val="standard"/>
        <c:varyColors val="0"/>
        <c:ser>
          <c:idx val="2"/>
          <c:order val="2"/>
          <c:tx>
            <c:strRef>
              <c:f>Лист1!$A$4</c:f>
              <c:strCache>
                <c:ptCount val="1"/>
                <c:pt idx="0">
                  <c:v>Категория 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Лист1!$B$4:$G$4</c:f>
              <c:numCache>
                <c:formatCode>General</c:formatCode>
                <c:ptCount val="6"/>
                <c:pt idx="0">
                  <c:v>6300</c:v>
                </c:pt>
                <c:pt idx="1">
                  <c:v>6637</c:v>
                </c:pt>
                <c:pt idx="2">
                  <c:v>6900</c:v>
                </c:pt>
                <c:pt idx="3">
                  <c:v>6200</c:v>
                </c:pt>
                <c:pt idx="4">
                  <c:v>4980</c:v>
                </c:pt>
                <c:pt idx="5">
                  <c:v>5780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6B2-4C45-B6CF-9F73F427A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83016"/>
        <c:axId val="206079256"/>
      </c:lineChart>
      <c:catAx>
        <c:axId val="207583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079256"/>
        <c:crosses val="autoZero"/>
        <c:auto val="1"/>
        <c:lblAlgn val="ctr"/>
        <c:lblOffset val="0"/>
        <c:noMultiLvlLbl val="0"/>
      </c:catAx>
      <c:valAx>
        <c:axId val="206079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583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08273581808603E-2"/>
          <c:y val="8.0163790223353987E-2"/>
          <c:w val="0.87549389884713602"/>
          <c:h val="0.80999027726646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Средства недропользователей</c:v>
                </c:pt>
              </c:strCache>
            </c:strRef>
          </c:tx>
          <c:spPr>
            <a:solidFill>
              <a:srgbClr val="BF9000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18.399999999999999</c:v>
                </c:pt>
                <c:pt idx="1">
                  <c:v>11</c:v>
                </c:pt>
                <c:pt idx="2">
                  <c:v>5.7</c:v>
                </c:pt>
                <c:pt idx="3">
                  <c:v>0.4</c:v>
                </c:pt>
                <c:pt idx="4">
                  <c:v>6.3</c:v>
                </c:pt>
                <c:pt idx="5">
                  <c:v>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6B2-4C45-B6CF-9F73F427A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6077688"/>
        <c:axId val="206081216"/>
      </c:barChart>
      <c:catAx>
        <c:axId val="206077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081216"/>
        <c:crosses val="autoZero"/>
        <c:auto val="1"/>
        <c:lblAlgn val="ctr"/>
        <c:lblOffset val="0"/>
        <c:noMultiLvlLbl val="0"/>
      </c:catAx>
      <c:valAx>
        <c:axId val="206081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6077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08273581808603E-2"/>
          <c:y val="8.0163790223353987E-2"/>
          <c:w val="0.87549389884713602"/>
          <c:h val="0.80999027726646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Средства недропользователей</c:v>
                </c:pt>
              </c:strCache>
            </c:strRef>
          </c:tx>
          <c:spPr>
            <a:solidFill>
              <a:srgbClr val="7596E5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44.8</c:v>
                </c:pt>
                <c:pt idx="1">
                  <c:v>32.200000000000003</c:v>
                </c:pt>
                <c:pt idx="2">
                  <c:v>20.2</c:v>
                </c:pt>
                <c:pt idx="3">
                  <c:v>29.9</c:v>
                </c:pt>
                <c:pt idx="4">
                  <c:v>12.4</c:v>
                </c:pt>
                <c:pt idx="5">
                  <c:v>17.600000000000001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6B2-4C45-B6CF-9F73F427A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6074160"/>
        <c:axId val="206075728"/>
      </c:barChart>
      <c:catAx>
        <c:axId val="20607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075728"/>
        <c:crosses val="autoZero"/>
        <c:auto val="1"/>
        <c:lblAlgn val="ctr"/>
        <c:lblOffset val="0"/>
        <c:noMultiLvlLbl val="0"/>
      </c:catAx>
      <c:valAx>
        <c:axId val="206075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6074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08194808982216E-2"/>
          <c:y val="6.3144239663604163E-2"/>
          <c:w val="0.68369094488188986"/>
          <c:h val="0.59771403070942042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Лист1!$A$3</c:f>
              <c:strCache>
                <c:ptCount val="1"/>
                <c:pt idx="0">
                  <c:v>Прирост  запасов жидких УВС (нефть+конденсат) за счет разведки </c:v>
                </c:pt>
              </c:strCache>
            </c:strRef>
          </c:tx>
          <c:spPr>
            <a:solidFill>
              <a:srgbClr val="F0C39E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Лист1!$B$3:$G$3</c:f>
              <c:numCache>
                <c:formatCode>General</c:formatCode>
                <c:ptCount val="6"/>
                <c:pt idx="0">
                  <c:v>613.79999999999995</c:v>
                </c:pt>
                <c:pt idx="1">
                  <c:v>666.3</c:v>
                </c:pt>
                <c:pt idx="2">
                  <c:v>654.875</c:v>
                </c:pt>
                <c:pt idx="3">
                  <c:v>571</c:v>
                </c:pt>
                <c:pt idx="4">
                  <c:v>550</c:v>
                </c:pt>
                <c:pt idx="5">
                  <c:v>550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9B6-4647-8ED0-586394E9D8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207578704"/>
        <c:axId val="122058096"/>
      </c:barChar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Извлечено из недр (добыча + потери)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518.6</c:v>
                </c:pt>
                <c:pt idx="1">
                  <c:v>521.83699999999999</c:v>
                </c:pt>
                <c:pt idx="2">
                  <c:v>528.6</c:v>
                </c:pt>
                <c:pt idx="3">
                  <c:v>541</c:v>
                </c:pt>
                <c:pt idx="4">
                  <c:v>541</c:v>
                </c:pt>
                <c:pt idx="5">
                  <c:v>541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9B6-4647-8ED0-586394E9D8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78704"/>
        <c:axId val="122058096"/>
      </c:lineChart>
      <c:catAx>
        <c:axId val="20757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058096"/>
        <c:crosses val="autoZero"/>
        <c:auto val="1"/>
        <c:lblAlgn val="ctr"/>
        <c:lblOffset val="100"/>
        <c:noMultiLvlLbl val="0"/>
      </c:catAx>
      <c:valAx>
        <c:axId val="122058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57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08273581808603E-2"/>
          <c:y val="8.0163790223353987E-2"/>
          <c:w val="0.68369094488188986"/>
          <c:h val="0.7551441177130792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Лист1!$A$3</c:f>
              <c:strCache>
                <c:ptCount val="1"/>
                <c:pt idx="0">
                  <c:v>Прирост  запасов жидких УВС (нефть+конденсат) за счет разведки 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Лист1!$B$3:$G$3</c:f>
              <c:numCache>
                <c:formatCode>General</c:formatCode>
                <c:ptCount val="6"/>
                <c:pt idx="0">
                  <c:v>877.7</c:v>
                </c:pt>
                <c:pt idx="1">
                  <c:v>656</c:v>
                </c:pt>
                <c:pt idx="2">
                  <c:v>1166.172</c:v>
                </c:pt>
                <c:pt idx="3">
                  <c:v>708.7</c:v>
                </c:pt>
                <c:pt idx="4">
                  <c:v>890</c:v>
                </c:pt>
                <c:pt idx="5">
                  <c:v>700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9B6-4647-8ED0-586394E9D8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202213712"/>
        <c:axId val="209215352"/>
      </c:barChar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Извлечено из недр (добыча + потери)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Лист1!$B$1:$G$1</c:f>
              <c:strCach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 план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641.79999999999995</c:v>
                </c:pt>
                <c:pt idx="1">
                  <c:v>607.4</c:v>
                </c:pt>
                <c:pt idx="2">
                  <c:v>597.6</c:v>
                </c:pt>
                <c:pt idx="3">
                  <c:v>601.70000000000005</c:v>
                </c:pt>
                <c:pt idx="4">
                  <c:v>601.70000000000005</c:v>
                </c:pt>
                <c:pt idx="5">
                  <c:v>602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9B6-4647-8ED0-586394E9D8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213712"/>
        <c:axId val="209215352"/>
      </c:lineChart>
      <c:catAx>
        <c:axId val="20221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215352"/>
        <c:crosses val="autoZero"/>
        <c:auto val="1"/>
        <c:lblAlgn val="ctr"/>
        <c:lblOffset val="100"/>
        <c:noMultiLvlLbl val="0"/>
      </c:catAx>
      <c:valAx>
        <c:axId val="209215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221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0.40291</cdr:x>
      <cdr:y>0.0561</cdr:y>
    </cdr:from>
    <cdr:to>
      <cdr:x>0.40291</cdr:x>
      <cdr:y>0.93768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="" xmlns:a16="http://schemas.microsoft.com/office/drawing/2014/main" id="{FD433238-8C60-4F1D-A81A-0113BF2958B0}"/>
            </a:ext>
          </a:extLst>
        </cdr:cNvPr>
        <cdr:cNvCxnSpPr/>
      </cdr:nvCxnSpPr>
      <cdr:spPr>
        <a:xfrm xmlns:a="http://schemas.openxmlformats.org/drawingml/2006/main">
          <a:off x="1311228" y="140118"/>
          <a:ext cx="0" cy="2201895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0.4375</cdr:x>
      <cdr:y>0.04865</cdr:y>
    </cdr:from>
    <cdr:to>
      <cdr:x>0.54848</cdr:x>
      <cdr:y>0.11304</cdr:y>
    </cdr:to>
    <cdr:sp macro="" textlink="">
      <cdr:nvSpPr>
        <cdr:cNvPr id="10" name="Надпись 9"/>
        <cdr:cNvSpPr txBox="1"/>
      </cdr:nvSpPr>
      <cdr:spPr>
        <a:xfrm xmlns:a="http://schemas.openxmlformats.org/drawingml/2006/main">
          <a:off x="1423800" y="121515"/>
          <a:ext cx="361171" cy="160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lIns="0" tIns="0" rIns="0" bIns="0" rtlCol="0"/>
        <a:lstStyle xmlns:a="http://schemas.openxmlformats.org/drawingml/2006/main"/>
        <a:p xmlns:a="http://schemas.openxmlformats.org/drawingml/2006/main">
          <a:r>
            <a:rPr lang="ru-RU" sz="1100" b="1" dirty="0">
              <a:solidFill>
                <a:srgbClr val="C00000"/>
              </a:solidFill>
            </a:rPr>
            <a:t>100%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2946400" cy="4985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5"/>
            <a:ext cx="2946400" cy="4985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A22CB0D-C8D8-4BC7-9D9E-239BA166FF5D}" type="datetimeFigureOut">
              <a:rPr lang="ru-RU"/>
              <a:pPr>
                <a:defRPr/>
              </a:pPr>
              <a:t>27.03.2018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7552"/>
            <a:ext cx="5438775" cy="3909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672"/>
            <a:ext cx="2946400" cy="4985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2"/>
            <a:ext cx="2946400" cy="49855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FC798E0-A0F2-4288-947E-E766B5C226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764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2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286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925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499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35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08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523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150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75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727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14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575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26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207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992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1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85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05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617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092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C798E0-A0F2-4288-947E-E766B5C226D6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51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DF56E-D9BD-4904-9910-6F21ACF65353}" type="datetime1">
              <a:rPr lang="ru-RU"/>
              <a:pPr>
                <a:defRPr/>
              </a:pPr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E9BE-BB43-47BE-A0E5-B9192FDB73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AFAC6-8DBE-45AF-A7C5-8080819C671B}" type="datetime1">
              <a:rPr lang="ru-RU"/>
              <a:pPr>
                <a:defRPr/>
              </a:pPr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7A53-19E5-4354-B86F-10E3E0AA6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B82AD-0C8C-4F23-BA06-99135D532EC1}" type="datetime1">
              <a:rPr lang="ru-RU"/>
              <a:pPr>
                <a:defRPr/>
              </a:pPr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CC732-A97C-425E-BCA9-DD32564A9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24B4C-5F1C-4462-B4D2-D558868C8002}" type="datetime1">
              <a:rPr lang="ru-RU"/>
              <a:pPr>
                <a:defRPr/>
              </a:pPr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BCDC9-D28F-47F0-86E4-0E4317051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A0137-AFAF-4E0B-AC80-E679C9756652}" type="datetime1">
              <a:rPr lang="ru-RU"/>
              <a:pPr>
                <a:defRPr/>
              </a:pPr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0C112-8AFD-40FE-9520-6E50BE92F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6629C-549B-4149-B736-A2FC8925F4C0}" type="datetime1">
              <a:rPr lang="ru-RU"/>
              <a:pPr>
                <a:defRPr/>
              </a:pPr>
              <a:t>27.03.2018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39E8E-AC59-44F0-BAE6-4A450D0993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6B41B-114B-4407-851F-7D91CFE6404E}" type="datetime1">
              <a:rPr lang="ru-RU"/>
              <a:pPr>
                <a:defRPr/>
              </a:pPr>
              <a:t>27.03.2018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BE492-FB8E-4F24-B34C-19874D4E8C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304B3-1342-4CC7-B5C3-41B310F57934}" type="datetime1">
              <a:rPr lang="ru-RU"/>
              <a:pPr>
                <a:defRPr/>
              </a:pPr>
              <a:t>27.03.2018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401BD-B712-4D72-A43A-974978C0D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7FB50-F7DA-4AEC-8489-D9C4D13FBDE4}" type="datetime1">
              <a:rPr lang="ru-RU"/>
              <a:pPr>
                <a:defRPr/>
              </a:pPr>
              <a:t>27.03.2018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3B221-5BB8-4674-A392-5459981B0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9AAE0-3BE7-44A9-AC6B-1794220F67BC}" type="datetime1">
              <a:rPr lang="ru-RU"/>
              <a:pPr>
                <a:defRPr/>
              </a:pPr>
              <a:t>27.03.2018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9B398-1A99-4F9F-B429-8828C73F77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6917E-4B7A-41D5-8101-55CEF7344B8F}" type="datetime1">
              <a:rPr lang="ru-RU"/>
              <a:pPr>
                <a:defRPr/>
              </a:pPr>
              <a:t>27.03.2018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2CF85-1A54-435E-B4B3-4DD2D00720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2DCAC5-2887-455E-BDD5-2AACC21AF3E1}" type="datetime1">
              <a:rPr lang="ru-RU"/>
              <a:pPr>
                <a:defRPr/>
              </a:pPr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7C0C2D2-1651-4FB1-8AFE-9E1E57E5B3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chart" Target="../charts/chart10.xml"/><Relationship Id="rId4" Type="http://schemas.openxmlformats.org/officeDocument/2006/relationships/image" Target="../media/image3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0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0.xml"/><Relationship Id="rId3" Type="http://schemas.openxmlformats.org/officeDocument/2006/relationships/chart" Target="../charts/chart25.xml"/><Relationship Id="rId7" Type="http://schemas.openxmlformats.org/officeDocument/2006/relationships/chart" Target="../charts/chart2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Relationship Id="rId9" Type="http://schemas.openxmlformats.org/officeDocument/2006/relationships/chart" Target="../charts/char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C29EFB7-CBC7-4DB8-8607-3D2B0539BF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9"/>
          <a:stretch/>
        </p:blipFill>
        <p:spPr>
          <a:xfrm>
            <a:off x="0" y="1971674"/>
            <a:ext cx="12192000" cy="48863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BA0D40D-041B-4571-BC44-BB562055D511}"/>
              </a:ext>
            </a:extLst>
          </p:cNvPr>
          <p:cNvSpPr/>
          <p:nvPr/>
        </p:nvSpPr>
        <p:spPr>
          <a:xfrm flipV="1">
            <a:off x="0" y="-4"/>
            <a:ext cx="12192000" cy="3619504"/>
          </a:xfrm>
          <a:prstGeom prst="rect">
            <a:avLst/>
          </a:prstGeom>
          <a:gradFill>
            <a:gsLst>
              <a:gs pos="0">
                <a:srgbClr val="0056B4">
                  <a:alpha val="0"/>
                </a:srgbClr>
              </a:gs>
              <a:gs pos="30000">
                <a:srgbClr val="0056B4">
                  <a:alpha val="77000"/>
                </a:srgbClr>
              </a:gs>
              <a:gs pos="46000">
                <a:srgbClr val="0056B4"/>
              </a:gs>
              <a:gs pos="83000">
                <a:srgbClr val="00428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57719" y="2032462"/>
            <a:ext cx="6035000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Е.А. КИСЕЛЕВ </a:t>
            </a:r>
          </a:p>
          <a:p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</a:rPr>
              <a:t>Заместитель Министра природных ресурсов и экологии Российской Федерации – </a:t>
            </a:r>
          </a:p>
          <a:p>
            <a:pPr>
              <a:lnSpc>
                <a:spcPct val="90000"/>
              </a:lnSpc>
            </a:pPr>
            <a:r>
              <a:rPr lang="ru-RU" sz="1400" dirty="0">
                <a:solidFill>
                  <a:schemeClr val="bg1"/>
                </a:solidFill>
                <a:latin typeface="Arial Narrow" panose="020B0606020202030204" pitchFamily="34" charset="0"/>
              </a:rPr>
              <a:t>руководитель Федерального агентства по недропользованию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5658AAD8-4A42-4B10-AD01-0F08CB5CDB73}"/>
              </a:ext>
            </a:extLst>
          </p:cNvPr>
          <p:cNvSpPr/>
          <p:nvPr/>
        </p:nvSpPr>
        <p:spPr>
          <a:xfrm>
            <a:off x="557719" y="462630"/>
            <a:ext cx="110765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rgbClr val="CCECFF"/>
                </a:solidFill>
                <a:latin typeface="Arial Narrow" panose="020B0606020202030204" pitchFamily="34" charset="0"/>
              </a:rPr>
              <a:t>ОСНОВНЫЕ РЕЗУЛЬТАТЫ РАБОТЫ </a:t>
            </a:r>
          </a:p>
          <a:p>
            <a:r>
              <a:rPr lang="ru-RU" sz="3000" b="1" dirty="0">
                <a:solidFill>
                  <a:srgbClr val="CCECFF"/>
                </a:solidFill>
                <a:latin typeface="Arial Narrow" panose="020B0606020202030204" pitchFamily="34" charset="0"/>
              </a:rPr>
              <a:t>ФЕДЕРАЛЬНОГО АГЕНТСТВА ПО НЕДРОПОЛЬЗОВАНИЮ </a:t>
            </a:r>
          </a:p>
          <a:p>
            <a:r>
              <a:rPr lang="ru-RU" sz="3000" b="1" dirty="0">
                <a:solidFill>
                  <a:srgbClr val="CCECFF"/>
                </a:solidFill>
                <a:latin typeface="Arial Narrow" panose="020B0606020202030204" pitchFamily="34" charset="0"/>
              </a:rPr>
              <a:t>В 2017 ГОДУ И ПРИОРИТЕТНЫЕ ЗАДАЧИ НА 2018 ГОД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E85122E-7560-4E9C-B507-A91AC2949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928" y="364763"/>
            <a:ext cx="768547" cy="66682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244A111-D522-4B9C-96A6-6533C05ED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95" y="1191715"/>
            <a:ext cx="804211" cy="84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07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29B59A-0939-44BB-9644-ABBDE83466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"/>
          <a:stretch/>
        </p:blipFill>
        <p:spPr>
          <a:xfrm>
            <a:off x="7349225" y="3875389"/>
            <a:ext cx="4842775" cy="298261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6BD633F-3A2C-4DCC-B1FE-D9D1771C6A2B}"/>
              </a:ext>
            </a:extLst>
          </p:cNvPr>
          <p:cNvSpPr/>
          <p:nvPr/>
        </p:nvSpPr>
        <p:spPr>
          <a:xfrm rot="5400000">
            <a:off x="7018872" y="4551899"/>
            <a:ext cx="2636456" cy="197574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69F7D110-F900-4BDD-B822-43EFCF052F2F}"/>
              </a:ext>
            </a:extLst>
          </p:cNvPr>
          <p:cNvSpPr/>
          <p:nvPr/>
        </p:nvSpPr>
        <p:spPr>
          <a:xfrm>
            <a:off x="776085" y="4358601"/>
            <a:ext cx="35625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Локализация ресурсов кат. </a:t>
            </a:r>
            <a:r>
              <a:rPr lang="ru-RU" sz="1400" b="1" dirty="0" err="1"/>
              <a:t>Dл</a:t>
            </a:r>
            <a:r>
              <a:rPr lang="ru-RU" sz="1400" b="1" dirty="0"/>
              <a:t>, млн тут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66C4683E-AB8A-4A57-83D3-423D0A250744}"/>
              </a:ext>
            </a:extLst>
          </p:cNvPr>
          <p:cNvSpPr/>
          <p:nvPr/>
        </p:nvSpPr>
        <p:spPr>
          <a:xfrm>
            <a:off x="4882937" y="1196084"/>
            <a:ext cx="31368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Параметрическое бурение, тыс. м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0F73EBE8-4821-4785-B659-7DDF07BD199E}"/>
              </a:ext>
            </a:extLst>
          </p:cNvPr>
          <p:cNvSpPr/>
          <p:nvPr/>
        </p:nvSpPr>
        <p:spPr>
          <a:xfrm>
            <a:off x="8097104" y="1196084"/>
            <a:ext cx="3728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Сейсморазведка 2D, тыс. </a:t>
            </a:r>
            <a:r>
              <a:rPr lang="ru-RU" sz="1400" b="1" dirty="0" err="1"/>
              <a:t>пог</a:t>
            </a:r>
            <a:r>
              <a:rPr lang="ru-RU" sz="1400" b="1" dirty="0"/>
              <a:t>. км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A1E102B5-D9D4-4585-91C3-9D96AF218B43}"/>
              </a:ext>
            </a:extLst>
          </p:cNvPr>
          <p:cNvSpPr txBox="1"/>
          <p:nvPr/>
        </p:nvSpPr>
        <p:spPr>
          <a:xfrm>
            <a:off x="937449" y="1088363"/>
            <a:ext cx="2977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6332"/>
            <a:r>
              <a:rPr lang="ru-RU" sz="1400" b="1" dirty="0"/>
              <a:t>Динамика финансирования ГРР </a:t>
            </a:r>
          </a:p>
          <a:p>
            <a:pPr algn="ctr" defTabSz="516332"/>
            <a:r>
              <a:rPr lang="ru-RU" sz="1400" b="1" dirty="0"/>
              <a:t>на нефть и газ, млрд руб.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="" xmlns:a16="http://schemas.microsoft.com/office/drawing/2014/main" id="{205FCE4F-21EA-4D6A-B6E6-29BA978D2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1940441"/>
              </p:ext>
            </p:extLst>
          </p:nvPr>
        </p:nvGraphicFramePr>
        <p:xfrm>
          <a:off x="660174" y="1672786"/>
          <a:ext cx="3316353" cy="2316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7B9A506-F8E3-498D-9610-6B8B9271C736}"/>
              </a:ext>
            </a:extLst>
          </p:cNvPr>
          <p:cNvSpPr txBox="1"/>
          <p:nvPr/>
        </p:nvSpPr>
        <p:spPr>
          <a:xfrm>
            <a:off x="3252556" y="2424690"/>
            <a:ext cx="160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3F78BC"/>
                </a:solidFill>
              </a:rPr>
              <a:t>Средства </a:t>
            </a:r>
          </a:p>
          <a:p>
            <a:r>
              <a:rPr lang="ru-RU" sz="1200" b="1" dirty="0">
                <a:solidFill>
                  <a:srgbClr val="3F78BC"/>
                </a:solidFill>
              </a:rPr>
              <a:t>компаний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E79B79-3B61-4DEB-9888-6A18B865316F}"/>
              </a:ext>
            </a:extLst>
          </p:cNvPr>
          <p:cNvSpPr txBox="1"/>
          <p:nvPr/>
        </p:nvSpPr>
        <p:spPr>
          <a:xfrm>
            <a:off x="3324899" y="3046702"/>
            <a:ext cx="15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Федеральный бюджет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AC8321D-E499-4293-9E39-26EFCC4ED81B}"/>
              </a:ext>
            </a:extLst>
          </p:cNvPr>
          <p:cNvSpPr txBox="1"/>
          <p:nvPr/>
        </p:nvSpPr>
        <p:spPr>
          <a:xfrm>
            <a:off x="425041" y="5244990"/>
            <a:ext cx="70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/>
              <a:t>Шельф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B993213-CAC0-475F-856F-E0321A437927}"/>
              </a:ext>
            </a:extLst>
          </p:cNvPr>
          <p:cNvSpPr txBox="1"/>
          <p:nvPr/>
        </p:nvSpPr>
        <p:spPr>
          <a:xfrm>
            <a:off x="573018" y="5891053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/>
              <a:t>Суша</a:t>
            </a:r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="" xmlns:a16="http://schemas.microsoft.com/office/drawing/2014/main" id="{6EFC4D00-D800-4688-A34C-C9C5F2C810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039299"/>
              </p:ext>
            </p:extLst>
          </p:nvPr>
        </p:nvGraphicFramePr>
        <p:xfrm>
          <a:off x="776085" y="4521692"/>
          <a:ext cx="3316353" cy="207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="" xmlns:a16="http://schemas.microsoft.com/office/drawing/2014/main" id="{DE3C8BB4-3F36-44AC-9957-DA38336C6E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593089"/>
              </p:ext>
            </p:extLst>
          </p:nvPr>
        </p:nvGraphicFramePr>
        <p:xfrm>
          <a:off x="4703483" y="1664208"/>
          <a:ext cx="3316353" cy="2316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="" xmlns:a16="http://schemas.microsoft.com/office/drawing/2014/main" id="{A0BA9C0A-189B-47C5-A9D2-B4A4CAAED0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950704"/>
              </p:ext>
            </p:extLst>
          </p:nvPr>
        </p:nvGraphicFramePr>
        <p:xfrm>
          <a:off x="8097104" y="1672786"/>
          <a:ext cx="3316353" cy="2316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882938" y="5039937"/>
            <a:ext cx="39293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2266B7"/>
              </a:buClr>
            </a:pPr>
            <a:r>
              <a:rPr lang="ru-RU" sz="1400" b="1" dirty="0">
                <a:solidFill>
                  <a:srgbClr val="2266B7"/>
                </a:solidFill>
              </a:rPr>
              <a:t>Объемы ГРР на нефть и газ </a:t>
            </a:r>
            <a:br>
              <a:rPr lang="ru-RU" sz="1400" b="1" dirty="0">
                <a:solidFill>
                  <a:srgbClr val="2266B7"/>
                </a:solidFill>
              </a:rPr>
            </a:br>
            <a:r>
              <a:rPr lang="ru-RU" sz="1400" b="1" dirty="0">
                <a:solidFill>
                  <a:srgbClr val="2266B7"/>
                </a:solidFill>
              </a:rPr>
              <a:t>за счет средств недропользователей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6F32E68-B7C9-4889-AED1-530A5FCA84CB}"/>
              </a:ext>
            </a:extLst>
          </p:cNvPr>
          <p:cNvSpPr txBox="1"/>
          <p:nvPr/>
        </p:nvSpPr>
        <p:spPr>
          <a:xfrm>
            <a:off x="867425" y="3975322"/>
            <a:ext cx="399480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/>
              <a:t>* – с учетом неисполненных обязательств, перешедших с 2016 года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7B06B412-AD21-475C-8C39-F120EE41A58C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ОБЪЕМЫ ГЕОЛОГОРАЗВЕДОЧНЫХ РАБОТ НА НЕФТЬ И ГАЗ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В ФИЗИЧЕСКОМ И ДЕНЕЖНОМ ВЫРАЖЕНИИ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226E9740-3108-47A7-B8A9-6590AC4A4382}"/>
              </a:ext>
            </a:extLst>
          </p:cNvPr>
          <p:cNvSpPr/>
          <p:nvPr/>
        </p:nvSpPr>
        <p:spPr>
          <a:xfrm>
            <a:off x="4882937" y="5617528"/>
            <a:ext cx="400554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spcBef>
                <a:spcPts val="600"/>
              </a:spcBef>
              <a:buClr>
                <a:srgbClr val="2266B7"/>
              </a:buClr>
              <a:buFont typeface="Wingdings" panose="05000000000000000000" pitchFamily="2" charset="2"/>
              <a:buChar char="n"/>
            </a:pPr>
            <a:r>
              <a:rPr lang="ru-RU" sz="1400" b="1" dirty="0"/>
              <a:t>Поисково-разведочное бурение – 962 тыс. м </a:t>
            </a:r>
          </a:p>
          <a:p>
            <a:pPr marL="252000" indent="-252000">
              <a:spcBef>
                <a:spcPts val="600"/>
              </a:spcBef>
              <a:buClr>
                <a:srgbClr val="2266B7"/>
              </a:buClr>
              <a:buFont typeface="Wingdings" panose="05000000000000000000" pitchFamily="2" charset="2"/>
              <a:buChar char="n"/>
            </a:pPr>
            <a:r>
              <a:rPr lang="ru-RU" sz="1400" b="1" dirty="0"/>
              <a:t>Сейсморазведка 2D – более 57 тыс. </a:t>
            </a:r>
            <a:r>
              <a:rPr lang="ru-RU" sz="1400" b="1" dirty="0" err="1"/>
              <a:t>пог</a:t>
            </a:r>
            <a:r>
              <a:rPr lang="ru-RU" sz="1400" b="1" dirty="0"/>
              <a:t>. км </a:t>
            </a:r>
          </a:p>
          <a:p>
            <a:pPr marL="252000" indent="-252000">
              <a:spcBef>
                <a:spcPts val="600"/>
              </a:spcBef>
              <a:buClr>
                <a:srgbClr val="2266B7"/>
              </a:buClr>
              <a:buFont typeface="Wingdings" panose="05000000000000000000" pitchFamily="2" charset="2"/>
              <a:buChar char="n"/>
            </a:pPr>
            <a:r>
              <a:rPr lang="ru-RU" sz="1400" b="1" dirty="0"/>
              <a:t>Сейсморазведка 3D – более 46 тысяч кв. км</a:t>
            </a:r>
          </a:p>
        </p:txBody>
      </p:sp>
      <p:sp>
        <p:nvSpPr>
          <p:cNvPr id="24" name="Номер слайда 2">
            <a:extLst>
              <a:ext uri="{FF2B5EF4-FFF2-40B4-BE49-F238E27FC236}">
                <a16:creationId xmlns="" xmlns:a16="http://schemas.microsoft.com/office/drawing/2014/main" id="{C322456F-5615-4255-9B97-4EA36199D9E1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10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90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5DD058F-5E53-4E61-899E-9B7269F5F00D}"/>
              </a:ext>
            </a:extLst>
          </p:cNvPr>
          <p:cNvSpPr/>
          <p:nvPr/>
        </p:nvSpPr>
        <p:spPr>
          <a:xfrm>
            <a:off x="7492857" y="1376201"/>
            <a:ext cx="4172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266B7"/>
                </a:solidFill>
              </a:rPr>
              <a:t>Динамика добычи и прироста запасов </a:t>
            </a:r>
            <a:r>
              <a:rPr lang="ru-RU" sz="1200" b="1" dirty="0" err="1">
                <a:solidFill>
                  <a:srgbClr val="2266B7"/>
                </a:solidFill>
              </a:rPr>
              <a:t>нефть+конденсат</a:t>
            </a:r>
            <a:r>
              <a:rPr lang="ru-RU" sz="1200" b="1" dirty="0">
                <a:solidFill>
                  <a:srgbClr val="2266B7"/>
                </a:solidFill>
              </a:rPr>
              <a:t> по РФ за период 2013-2018 гг., млн т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C77DEA2B-E52F-4ECC-943B-7845BBF631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077174"/>
              </p:ext>
            </p:extLst>
          </p:nvPr>
        </p:nvGraphicFramePr>
        <p:xfrm>
          <a:off x="7336669" y="1732556"/>
          <a:ext cx="3397674" cy="2984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AFBA703-1CBE-4780-B61E-1CCEF47F0318}"/>
              </a:ext>
            </a:extLst>
          </p:cNvPr>
          <p:cNvSpPr/>
          <p:nvPr/>
        </p:nvSpPr>
        <p:spPr>
          <a:xfrm>
            <a:off x="10048649" y="1970639"/>
            <a:ext cx="1489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Извлечено из недр </a:t>
            </a:r>
            <a:br>
              <a:rPr lang="ru-RU" sz="1200" b="1" dirty="0">
                <a:solidFill>
                  <a:srgbClr val="C00000"/>
                </a:solidFill>
              </a:rPr>
            </a:br>
            <a:r>
              <a:rPr lang="ru-RU" sz="1200" b="1" dirty="0">
                <a:solidFill>
                  <a:srgbClr val="C00000"/>
                </a:solidFill>
              </a:rPr>
              <a:t>(добыча + потери)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3C0E90B-A2E9-4756-B7A4-6433E6994624}"/>
              </a:ext>
            </a:extLst>
          </p:cNvPr>
          <p:cNvSpPr/>
          <p:nvPr/>
        </p:nvSpPr>
        <p:spPr>
          <a:xfrm>
            <a:off x="10048649" y="3026742"/>
            <a:ext cx="1883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Прирост  запасов жидких УВС (</a:t>
            </a:r>
            <a:r>
              <a:rPr lang="ru-RU" sz="1200" b="1" dirty="0" err="1"/>
              <a:t>нефть+конденсат</a:t>
            </a:r>
            <a:r>
              <a:rPr lang="ru-RU" sz="1200" b="1" dirty="0"/>
              <a:t>) за счет разведки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B47E9EA-80A6-4C61-A3F8-4293207A8940}"/>
              </a:ext>
            </a:extLst>
          </p:cNvPr>
          <p:cNvSpPr/>
          <p:nvPr/>
        </p:nvSpPr>
        <p:spPr>
          <a:xfrm>
            <a:off x="7413101" y="4227005"/>
            <a:ext cx="4331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2266B7"/>
                </a:solidFill>
              </a:rPr>
              <a:t>Динамика добычи и прироста запасов газа (свободный и газовая шапка) по РФ за период  2013-2018 гг., млрд </a:t>
            </a:r>
            <a:r>
              <a:rPr lang="ru-RU" sz="1200" b="1" dirty="0" err="1">
                <a:solidFill>
                  <a:srgbClr val="2266B7"/>
                </a:solidFill>
              </a:rPr>
              <a:t>куб.м</a:t>
            </a:r>
            <a:endParaRPr lang="ru-RU" sz="1200" b="1" dirty="0">
              <a:solidFill>
                <a:srgbClr val="2266B7"/>
              </a:solidFill>
            </a:endParaRP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="" xmlns:a16="http://schemas.microsoft.com/office/drawing/2014/main" id="{BAF193B5-4B7E-47CB-A563-821CACA09F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8213253"/>
              </p:ext>
            </p:extLst>
          </p:nvPr>
        </p:nvGraphicFramePr>
        <p:xfrm>
          <a:off x="7366216" y="4278093"/>
          <a:ext cx="3397674" cy="2519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FAA0B32F-DD38-4848-B70E-3129F8DE2D7D}"/>
              </a:ext>
            </a:extLst>
          </p:cNvPr>
          <p:cNvSpPr/>
          <p:nvPr/>
        </p:nvSpPr>
        <p:spPr>
          <a:xfrm>
            <a:off x="10048649" y="5222012"/>
            <a:ext cx="1883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</a:rPr>
              <a:t>Извлечено из недр (добыча + потери)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B933DFBA-7DF2-4C25-9759-DF956333AEB5}"/>
              </a:ext>
            </a:extLst>
          </p:cNvPr>
          <p:cNvSpPr/>
          <p:nvPr/>
        </p:nvSpPr>
        <p:spPr>
          <a:xfrm>
            <a:off x="10048649" y="5929337"/>
            <a:ext cx="1809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Прирост запасов СВ+ГШ за счет разведки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0486FF2-1D16-4C86-A9D9-E70C79414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697"/>
            <a:ext cx="7457417" cy="446764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D3608868-1B8D-40C3-B2C6-E343A82CE62C}"/>
              </a:ext>
            </a:extLst>
          </p:cNvPr>
          <p:cNvSpPr/>
          <p:nvPr/>
        </p:nvSpPr>
        <p:spPr>
          <a:xfrm>
            <a:off x="724295" y="1273190"/>
            <a:ext cx="6096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2266B7"/>
                </a:solidFill>
                <a:latin typeface="Calibri" pitchFamily="34" charset="0"/>
                <a:cs typeface="Times New Roman" panose="02020603050405020304" pitchFamily="18" charset="0"/>
              </a:rPr>
              <a:t>Месторождения УВС, </a:t>
            </a:r>
            <a:br>
              <a:rPr lang="ru-RU" sz="1600" b="1" dirty="0">
                <a:solidFill>
                  <a:srgbClr val="2266B7"/>
                </a:solidFill>
                <a:latin typeface="Calibri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2266B7"/>
                </a:solidFill>
                <a:latin typeface="Calibri" pitchFamily="34" charset="0"/>
                <a:cs typeface="Times New Roman" panose="02020603050405020304" pitchFamily="18" charset="0"/>
              </a:rPr>
              <a:t>поставленные на государственный баланс в 2017 г.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1D6BBF94-452E-41B0-91B8-655F0B6A5BC6}"/>
              </a:ext>
            </a:extLst>
          </p:cNvPr>
          <p:cNvSpPr/>
          <p:nvPr/>
        </p:nvSpPr>
        <p:spPr>
          <a:xfrm>
            <a:off x="724295" y="6066324"/>
            <a:ext cx="58554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kern="0" dirty="0">
                <a:cs typeface="Arial" pitchFamily="34" charset="0"/>
              </a:rPr>
              <a:t>Извлекаемые запасы </a:t>
            </a:r>
            <a:r>
              <a:rPr lang="ru-RU" sz="1400" kern="0" dirty="0">
                <a:cs typeface="Arial" pitchFamily="34" charset="0"/>
              </a:rPr>
              <a:t>УВС (С1+С2)</a:t>
            </a:r>
            <a:r>
              <a:rPr lang="ru-RU" sz="1400" b="1" kern="0" dirty="0">
                <a:cs typeface="Arial" pitchFamily="34" charset="0"/>
              </a:rPr>
              <a:t> </a:t>
            </a:r>
            <a:r>
              <a:rPr lang="ru-RU" sz="1400" kern="0" dirty="0">
                <a:cs typeface="Arial" pitchFamily="34" charset="0"/>
              </a:rPr>
              <a:t>по </a:t>
            </a:r>
            <a:r>
              <a:rPr lang="ru-RU" sz="1400" b="1" kern="0" dirty="0">
                <a:cs typeface="Arial" pitchFamily="34" charset="0"/>
              </a:rPr>
              <a:t>75 новым </a:t>
            </a:r>
            <a:r>
              <a:rPr lang="ru-RU" sz="1400" kern="0" dirty="0">
                <a:cs typeface="Arial" pitchFamily="34" charset="0"/>
              </a:rPr>
              <a:t>месторождениям</a:t>
            </a:r>
            <a:r>
              <a:rPr lang="ru-RU" sz="1400" b="1" kern="0" dirty="0">
                <a:cs typeface="Arial" pitchFamily="34" charset="0"/>
              </a:rPr>
              <a:t> </a:t>
            </a:r>
            <a:r>
              <a:rPr lang="ru-RU" sz="1400" kern="0" dirty="0">
                <a:cs typeface="Arial" pitchFamily="34" charset="0"/>
              </a:rPr>
              <a:t>нефть – 260,8 млн т, свободный газ – 105,9 млрд куб. м конденсат – 11 млн т </a:t>
            </a:r>
          </a:p>
          <a:p>
            <a:r>
              <a:rPr lang="ru-RU" sz="1400" b="1" kern="0" dirty="0">
                <a:cs typeface="Arial" pitchFamily="34" charset="0"/>
              </a:rPr>
              <a:t> </a:t>
            </a:r>
            <a:endParaRPr lang="ru-RU" sz="1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2AA7F97-FB59-4610-9DA2-3F380EF82ABB}"/>
              </a:ext>
            </a:extLst>
          </p:cNvPr>
          <p:cNvSpPr/>
          <p:nvPr/>
        </p:nvSpPr>
        <p:spPr>
          <a:xfrm>
            <a:off x="1148948" y="399469"/>
            <a:ext cx="975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6332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РЕЗУЛЬТАТЫ ГЕОЛОГОРАЗВЕДОЧНЫХ РАБОТ НА НЕФТЬ И ГАЗ В 2017 ГОДУ</a:t>
            </a:r>
          </a:p>
        </p:txBody>
      </p:sp>
      <p:sp>
        <p:nvSpPr>
          <p:cNvPr id="18" name="Номер слайда 2">
            <a:extLst>
              <a:ext uri="{FF2B5EF4-FFF2-40B4-BE49-F238E27FC236}">
                <a16:creationId xmlns="" xmlns:a16="http://schemas.microsoft.com/office/drawing/2014/main" id="{F319DA05-4BF9-4D67-8858-CDBE9105578B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11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887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F0088CD-BBDC-487E-B965-058A5D412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0806"/>
            <a:ext cx="7752480" cy="495638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91DD438-6E42-409C-83CA-8814B47578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1" b="28512"/>
          <a:stretch/>
        </p:blipFill>
        <p:spPr>
          <a:xfrm>
            <a:off x="2353684" y="5640771"/>
            <a:ext cx="2417706" cy="2664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68204" y="1639774"/>
            <a:ext cx="385071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</a:pPr>
            <a:r>
              <a:rPr lang="ru-RU" sz="1600" b="1" dirty="0">
                <a:solidFill>
                  <a:srgbClr val="2266B7"/>
                </a:solidFill>
              </a:rPr>
              <a:t>ПРИОРИТЕТНЫЕ НАПРАВЛЕНИЯ ГРР</a:t>
            </a:r>
            <a:endParaRPr lang="ru-RU" sz="1600" dirty="0">
              <a:solidFill>
                <a:srgbClr val="2266B7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501E6B1-E630-436A-96EA-C38EC3B91A34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ПРИОРИТЕТНЫЕ НАПРАВЛЕНИЯ ГЕОЛОГОРАЗВЕДОЧНЫХ РАБОТ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НЕФТЬ И ГАЗ В 2018 ГОДУ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76AFAEF-4FCE-4F5A-BCEB-BC65AC8FEA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967219"/>
            <a:ext cx="2848550" cy="8412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1630969-D89A-4F7C-BE38-DF9E29CFB2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24" y="5958385"/>
            <a:ext cx="2848550" cy="88814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3D05AAB0-0166-487A-9F07-A985899F50C3}"/>
              </a:ext>
            </a:extLst>
          </p:cNvPr>
          <p:cNvSpPr/>
          <p:nvPr/>
        </p:nvSpPr>
        <p:spPr>
          <a:xfrm>
            <a:off x="8068204" y="2071866"/>
            <a:ext cx="3850716" cy="385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400" dirty="0"/>
              <a:t>Выявление и оценка новых НГП и НГР отдаленных районов </a:t>
            </a:r>
            <a:r>
              <a:rPr lang="ru-RU" sz="1400" b="1" dirty="0">
                <a:solidFill>
                  <a:srgbClr val="2266B7"/>
                </a:solidFill>
              </a:rPr>
              <a:t>Восточной Сибири и Дальнего Востока</a:t>
            </a:r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400" dirty="0"/>
              <a:t>Окраинные части и нижние горизонты осадочного чехла </a:t>
            </a:r>
            <a:r>
              <a:rPr lang="ru-RU" sz="1400" b="1" dirty="0">
                <a:solidFill>
                  <a:srgbClr val="2266B7"/>
                </a:solidFill>
              </a:rPr>
              <a:t>Западно-Сибирской НГП </a:t>
            </a:r>
            <a:r>
              <a:rPr lang="ru-RU" sz="1400" dirty="0"/>
              <a:t>с оценкой перспективности промышленного освоения традиционных и нетрадиционных углеводородов (</a:t>
            </a:r>
            <a:r>
              <a:rPr lang="ru-RU" sz="1400" dirty="0" err="1"/>
              <a:t>бажениты</a:t>
            </a:r>
            <a:r>
              <a:rPr lang="ru-RU" sz="1400" dirty="0"/>
              <a:t> и трудноизвлекаемые запасы палеозойских отложений)</a:t>
            </a:r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400" dirty="0"/>
              <a:t>Слабоизученные районы и комплексы </a:t>
            </a:r>
            <a:br>
              <a:rPr lang="ru-RU" sz="1400" dirty="0"/>
            </a:br>
            <a:r>
              <a:rPr lang="ru-RU" sz="1400" dirty="0"/>
              <a:t>(в том числе нетрадиционных коллекторов) старых нефтегазодобывающих провинций – </a:t>
            </a:r>
            <a:r>
              <a:rPr lang="ru-RU" sz="1400" b="1" dirty="0">
                <a:solidFill>
                  <a:srgbClr val="2266B7"/>
                </a:solidFill>
              </a:rPr>
              <a:t>Волго-Уральской, Прикаспийской, Тимано-Печорской и Северо-Кавказской</a:t>
            </a:r>
          </a:p>
          <a:p>
            <a:pPr marL="252000" indent="-2520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400" b="1" dirty="0">
                <a:solidFill>
                  <a:srgbClr val="2266B7"/>
                </a:solidFill>
              </a:rPr>
              <a:t>Шельфы</a:t>
            </a:r>
            <a:r>
              <a:rPr lang="ru-RU" sz="1400" dirty="0"/>
              <a:t> Российской Федерации и в транзитные зоны</a:t>
            </a:r>
          </a:p>
        </p:txBody>
      </p:sp>
      <p:sp>
        <p:nvSpPr>
          <p:cNvPr id="10" name="Номер слайда 2">
            <a:extLst>
              <a:ext uri="{FF2B5EF4-FFF2-40B4-BE49-F238E27FC236}">
                <a16:creationId xmlns="" xmlns:a16="http://schemas.microsoft.com/office/drawing/2014/main" id="{B90404AB-5B7E-4F7E-ADD9-1BF6243C8F10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12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80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A6B0271-70AB-479C-B1AF-F7AACD55A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488"/>
            <a:ext cx="8688388" cy="536651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05A5ED9E-AC78-4F39-BFA5-14EE63D683A2}"/>
              </a:ext>
            </a:extLst>
          </p:cNvPr>
          <p:cNvSpPr/>
          <p:nvPr/>
        </p:nvSpPr>
        <p:spPr>
          <a:xfrm>
            <a:off x="8744430" y="1746805"/>
            <a:ext cx="32119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Объекты ГРР на питьевые подземные воды и ликвидация гидрогеологических скважин нераспределенного фонда недр на территории Северо-Западного федерального округа (Ленинградская, Новгородская и Вологодская области)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2DEEEBA1-31E7-4AA0-B3F8-744041304EF1}"/>
              </a:ext>
            </a:extLst>
          </p:cNvPr>
          <p:cNvSpPr/>
          <p:nvPr/>
        </p:nvSpPr>
        <p:spPr>
          <a:xfrm>
            <a:off x="8744431" y="3436702"/>
            <a:ext cx="32119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Оценка состояния месторождений минеральных подземных вод в нераспределенном фонде недр с целью приведения их запасов в соответствие с действующим законодательством на территории Центрального, Северо-Западного, Южного и Северо-Кавказского федеральных округов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EDB24E3-C0C5-443E-89E4-652FC298DBA4}"/>
              </a:ext>
            </a:extLst>
          </p:cNvPr>
          <p:cNvSpPr/>
          <p:nvPr/>
        </p:nvSpPr>
        <p:spPr>
          <a:xfrm>
            <a:off x="8744430" y="5134869"/>
            <a:ext cx="32119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Оценка состояния месторождений питьевых и технических подземных вод в нераспределенном фонде недр с целью приведения их запасов в соответствие с действующим законодательством на территориях Магаданской области и Республики Саха (Якутия)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62C1957-1058-4837-8ABE-A3B448E2D1A0}"/>
              </a:ext>
            </a:extLst>
          </p:cNvPr>
          <p:cNvSpPr/>
          <p:nvPr/>
        </p:nvSpPr>
        <p:spPr>
          <a:xfrm>
            <a:off x="8844323" y="1531652"/>
            <a:ext cx="422622" cy="215153"/>
          </a:xfrm>
          <a:prstGeom prst="rect">
            <a:avLst/>
          </a:prstGeom>
          <a:solidFill>
            <a:srgbClr val="246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0E9B6C3B-A3D3-45BB-953E-09609B143E23}"/>
              </a:ext>
            </a:extLst>
          </p:cNvPr>
          <p:cNvSpPr/>
          <p:nvPr/>
        </p:nvSpPr>
        <p:spPr>
          <a:xfrm>
            <a:off x="8844323" y="4919716"/>
            <a:ext cx="422622" cy="215153"/>
          </a:xfrm>
          <a:prstGeom prst="rect">
            <a:avLst/>
          </a:prstGeom>
          <a:solidFill>
            <a:srgbClr val="FFC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04E9EC97-E814-4168-852F-51D298DD92CC}"/>
              </a:ext>
            </a:extLst>
          </p:cNvPr>
          <p:cNvSpPr/>
          <p:nvPr/>
        </p:nvSpPr>
        <p:spPr>
          <a:xfrm>
            <a:off x="8844323" y="3210666"/>
            <a:ext cx="422622" cy="215153"/>
          </a:xfrm>
          <a:prstGeom prst="rect">
            <a:avLst/>
          </a:prstGeom>
          <a:solidFill>
            <a:srgbClr val="C3E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78430" y="1031969"/>
            <a:ext cx="6703595" cy="115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lnSpc>
                <a:spcPct val="107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200" b="1" dirty="0"/>
              <a:t>Работы по обеспечению воспроизводства ресурсной базы подземных вод за счет средств федерального бюджета в 2017 году выполнены в объеме </a:t>
            </a:r>
            <a:r>
              <a:rPr lang="ru-RU" sz="1200" b="1" dirty="0">
                <a:solidFill>
                  <a:srgbClr val="2266B7"/>
                </a:solidFill>
              </a:rPr>
              <a:t>287,4 млн руб.</a:t>
            </a:r>
          </a:p>
          <a:p>
            <a:pPr marL="252000" indent="-252000">
              <a:lnSpc>
                <a:spcPct val="107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200" b="1" dirty="0"/>
              <a:t>Прирост запасов питьевых подземных вод составил </a:t>
            </a:r>
            <a:r>
              <a:rPr lang="ru-RU" sz="1200" b="1" dirty="0">
                <a:solidFill>
                  <a:srgbClr val="2266B7"/>
                </a:solidFill>
              </a:rPr>
              <a:t>112 тыс. </a:t>
            </a:r>
            <a:r>
              <a:rPr lang="ru-RU" sz="1200" b="1" dirty="0" err="1">
                <a:solidFill>
                  <a:srgbClr val="2266B7"/>
                </a:solidFill>
              </a:rPr>
              <a:t>куб.м</a:t>
            </a:r>
            <a:r>
              <a:rPr lang="ru-RU" sz="1200" b="1" dirty="0">
                <a:solidFill>
                  <a:srgbClr val="2266B7"/>
                </a:solidFill>
              </a:rPr>
              <a:t>/</a:t>
            </a:r>
            <a:r>
              <a:rPr lang="ru-RU" sz="1200" b="1" dirty="0" err="1">
                <a:solidFill>
                  <a:srgbClr val="2266B7"/>
                </a:solidFill>
              </a:rPr>
              <a:t>сут</a:t>
            </a:r>
            <a:r>
              <a:rPr lang="ru-RU" sz="1200" b="1" dirty="0"/>
              <a:t>., в том числе, для населенных пунктов северной части </a:t>
            </a:r>
            <a:r>
              <a:rPr lang="ru-RU" sz="1200" b="1" dirty="0">
                <a:solidFill>
                  <a:srgbClr val="2266B7"/>
                </a:solidFill>
              </a:rPr>
              <a:t>Карачаево-Черкесской Республики – </a:t>
            </a:r>
            <a:br>
              <a:rPr lang="ru-RU" sz="1200" b="1" dirty="0">
                <a:solidFill>
                  <a:srgbClr val="2266B7"/>
                </a:solidFill>
              </a:rPr>
            </a:br>
            <a:r>
              <a:rPr lang="ru-RU" sz="1200" b="1" dirty="0">
                <a:solidFill>
                  <a:srgbClr val="2266B7"/>
                </a:solidFill>
              </a:rPr>
              <a:t>75 тыс. </a:t>
            </a:r>
            <a:r>
              <a:rPr lang="ru-RU" sz="1200" b="1" dirty="0" err="1">
                <a:solidFill>
                  <a:srgbClr val="2266B7"/>
                </a:solidFill>
              </a:rPr>
              <a:t>куб.м</a:t>
            </a:r>
            <a:r>
              <a:rPr lang="ru-RU" sz="1200" b="1" dirty="0">
                <a:solidFill>
                  <a:srgbClr val="2266B7"/>
                </a:solidFill>
              </a:rPr>
              <a:t>/</a:t>
            </a:r>
            <a:r>
              <a:rPr lang="ru-RU" sz="1200" b="1" dirty="0" err="1">
                <a:solidFill>
                  <a:srgbClr val="2266B7"/>
                </a:solidFill>
              </a:rPr>
              <a:t>сут</a:t>
            </a:r>
            <a:r>
              <a:rPr lang="ru-RU" sz="1200" b="1" dirty="0">
                <a:solidFill>
                  <a:srgbClr val="2266B7"/>
                </a:solidFill>
              </a:rPr>
              <a:t>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86E89A0-85A1-4FC7-ABA9-0930B783B426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ОБЪЕМЫ И ОСНОВНЫЕ РЕЗУЛЬТАТЫ ГЕОЛОГОРАЗВЕДОЧНЫХ РАБОТ </a:t>
            </a:r>
            <a:b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ПОДЗЕМНЫЕ ВОДЫ В 2017 ГОДУ </a:t>
            </a:r>
          </a:p>
        </p:txBody>
      </p:sp>
      <p:sp>
        <p:nvSpPr>
          <p:cNvPr id="14" name="Номер слайда 2">
            <a:extLst>
              <a:ext uri="{FF2B5EF4-FFF2-40B4-BE49-F238E27FC236}">
                <a16:creationId xmlns="" xmlns:a16="http://schemas.microsoft.com/office/drawing/2014/main" id="{DC6EFBF2-D7D4-442C-AEFC-C4EDF0628246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13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17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xmlns="" id="{43B7A899-6428-41A7-9A78-92BDD3A323CC}"/>
              </a:ext>
            </a:extLst>
          </p:cNvPr>
          <p:cNvSpPr/>
          <p:nvPr/>
        </p:nvSpPr>
        <p:spPr>
          <a:xfrm>
            <a:off x="1148948" y="399469"/>
            <a:ext cx="975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6332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МИРОВАЯ СТАТИСТИКА ПО ТВЕРДЫМ ПОЛЕЗНЫМ ИСКОПАЕМЫМ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270225" y="4102317"/>
            <a:ext cx="5698330" cy="2606791"/>
            <a:chOff x="5660041" y="1145610"/>
            <a:chExt cx="3688170" cy="4439270"/>
          </a:xfrm>
        </p:grpSpPr>
        <p:pic>
          <p:nvPicPr>
            <p:cNvPr id="43" name="Рисунок 42" descr="Вырезка экрана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041" y="1364715"/>
              <a:ext cx="1038370" cy="4001058"/>
            </a:xfrm>
            <a:prstGeom prst="rect">
              <a:avLst/>
            </a:prstGeom>
          </p:spPr>
        </p:pic>
        <p:pic>
          <p:nvPicPr>
            <p:cNvPr id="44" name="Рисунок 43" descr="Вырезка экрана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260" y="1145610"/>
              <a:ext cx="2514951" cy="4439270"/>
            </a:xfrm>
            <a:prstGeom prst="rect">
              <a:avLst/>
            </a:prstGeom>
          </p:spPr>
        </p:pic>
      </p:grpSp>
      <p:pic>
        <p:nvPicPr>
          <p:cNvPr id="45" name="Рисунок 44" descr="Вырезка экрана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8" r="4101" b="22723"/>
          <a:stretch/>
        </p:blipFill>
        <p:spPr>
          <a:xfrm>
            <a:off x="310090" y="1479485"/>
            <a:ext cx="8667751" cy="3122408"/>
          </a:xfrm>
          <a:prstGeom prst="rect">
            <a:avLst/>
          </a:prstGeom>
        </p:spPr>
      </p:pic>
      <p:graphicFrame>
        <p:nvGraphicFramePr>
          <p:cNvPr id="49" name="Диаграмма 48"/>
          <p:cNvGraphicFramePr>
            <a:graphicFrameLocks/>
          </p:cNvGraphicFramePr>
          <p:nvPr>
            <p:extLst/>
          </p:nvPr>
        </p:nvGraphicFramePr>
        <p:xfrm>
          <a:off x="4243387" y="1159777"/>
          <a:ext cx="1821392" cy="2896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4860743" y="1362278"/>
            <a:ext cx="1878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График финансирования </a:t>
            </a:r>
          </a:p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</a:rPr>
              <a:t>ГРР в России</a:t>
            </a: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2628900" y="4848265"/>
            <a:ext cx="3228975" cy="1304476"/>
          </a:xfrm>
          <a:custGeom>
            <a:avLst/>
            <a:gdLst>
              <a:gd name="connsiteX0" fmla="*/ 0 w 3422012"/>
              <a:gd name="connsiteY0" fmla="*/ 174586 h 1369617"/>
              <a:gd name="connsiteX1" fmla="*/ 628650 w 3422012"/>
              <a:gd name="connsiteY1" fmla="*/ 657186 h 1369617"/>
              <a:gd name="connsiteX2" fmla="*/ 1028700 w 3422012"/>
              <a:gd name="connsiteY2" fmla="*/ 333336 h 1369617"/>
              <a:gd name="connsiteX3" fmla="*/ 1619250 w 3422012"/>
              <a:gd name="connsiteY3" fmla="*/ 885786 h 1369617"/>
              <a:gd name="connsiteX4" fmla="*/ 2406650 w 3422012"/>
              <a:gd name="connsiteY4" fmla="*/ 3136 h 1369617"/>
              <a:gd name="connsiteX5" fmla="*/ 3340100 w 3422012"/>
              <a:gd name="connsiteY5" fmla="*/ 1260436 h 1369617"/>
              <a:gd name="connsiteX6" fmla="*/ 3314700 w 3422012"/>
              <a:gd name="connsiteY6" fmla="*/ 1222336 h 136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2012" h="1369617">
                <a:moveTo>
                  <a:pt x="0" y="174586"/>
                </a:moveTo>
                <a:cubicBezTo>
                  <a:pt x="228600" y="402657"/>
                  <a:pt x="457200" y="630728"/>
                  <a:pt x="628650" y="657186"/>
                </a:cubicBezTo>
                <a:cubicBezTo>
                  <a:pt x="800100" y="683644"/>
                  <a:pt x="863600" y="295236"/>
                  <a:pt x="1028700" y="333336"/>
                </a:cubicBezTo>
                <a:cubicBezTo>
                  <a:pt x="1193800" y="371436"/>
                  <a:pt x="1389592" y="940819"/>
                  <a:pt x="1619250" y="885786"/>
                </a:cubicBezTo>
                <a:cubicBezTo>
                  <a:pt x="1848908" y="830753"/>
                  <a:pt x="2119842" y="-59306"/>
                  <a:pt x="2406650" y="3136"/>
                </a:cubicBezTo>
                <a:cubicBezTo>
                  <a:pt x="2693458" y="65578"/>
                  <a:pt x="3188758" y="1057236"/>
                  <a:pt x="3340100" y="1260436"/>
                </a:cubicBezTo>
                <a:cubicBezTo>
                  <a:pt x="3491442" y="1463636"/>
                  <a:pt x="3403071" y="1342986"/>
                  <a:pt x="3314700" y="1222336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 стрелкой 51"/>
          <p:cNvCxnSpPr/>
          <p:nvPr/>
        </p:nvCxnSpPr>
        <p:spPr>
          <a:xfrm>
            <a:off x="3074624" y="5443150"/>
            <a:ext cx="2783251" cy="7054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2687163" y="4990547"/>
            <a:ext cx="970671" cy="1654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V="1">
            <a:off x="3657834" y="4841536"/>
            <a:ext cx="1300219" cy="3144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0" name="Таблица 89">
            <a:extLst>
              <a:ext uri="{FF2B5EF4-FFF2-40B4-BE49-F238E27FC236}">
                <a16:creationId xmlns:a16="http://schemas.microsoft.com/office/drawing/2014/main" xmlns="" id="{27F3B78E-E28A-4A28-A8C8-751B6EAC4F1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03599" y="4716276"/>
          <a:ext cx="1679122" cy="1692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598">
                  <a:extLst>
                    <a:ext uri="{9D8B030D-6E8A-4147-A177-3AD203B41FA5}">
                      <a16:colId xmlns:a16="http://schemas.microsoft.com/office/drawing/2014/main" xmlns="" val="2359494183"/>
                    </a:ext>
                  </a:extLst>
                </a:gridCol>
                <a:gridCol w="1344524">
                  <a:extLst>
                    <a:ext uri="{9D8B030D-6E8A-4147-A177-3AD203B41FA5}">
                      <a16:colId xmlns:a16="http://schemas.microsoft.com/office/drawing/2014/main" xmlns="" val="1821036862"/>
                    </a:ext>
                  </a:extLst>
                </a:gridCol>
              </a:tblGrid>
              <a:tr h="282127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ru-RU" dirty="0"/>
                    </a:p>
                  </a:txBody>
                  <a:tcPr marL="0" marR="0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ru-RU" sz="1200" b="1" dirty="0"/>
                        <a:t>Прочие</a:t>
                      </a:r>
                    </a:p>
                  </a:txBody>
                  <a:tcPr marL="108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3998596"/>
                  </a:ext>
                </a:extLst>
              </a:tr>
              <a:tr h="282127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ru-RU" dirty="0"/>
                    </a:p>
                  </a:txBody>
                  <a:tcPr marL="0" marR="0" marT="0" marB="0">
                    <a:solidFill>
                      <a:srgbClr val="D000C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ru-RU" sz="1200" b="1" dirty="0"/>
                        <a:t>Уран</a:t>
                      </a:r>
                    </a:p>
                  </a:txBody>
                  <a:tcPr marL="108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90107710"/>
                  </a:ext>
                </a:extLst>
              </a:tr>
              <a:tr h="282127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ru-RU" dirty="0"/>
                    </a:p>
                  </a:txBody>
                  <a:tcPr marL="0" marR="0" marT="0" marB="0">
                    <a:solidFill>
                      <a:srgbClr val="0056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ru-RU" sz="1200" b="1" dirty="0"/>
                        <a:t>Свинец/Цинк</a:t>
                      </a:r>
                    </a:p>
                  </a:txBody>
                  <a:tcPr marL="108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95702994"/>
                  </a:ext>
                </a:extLst>
              </a:tr>
              <a:tr h="282127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ru-RU" dirty="0"/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ru-RU" sz="1200" b="1" dirty="0"/>
                        <a:t>Никель</a:t>
                      </a:r>
                    </a:p>
                  </a:txBody>
                  <a:tcPr marL="108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36614337"/>
                  </a:ext>
                </a:extLst>
              </a:tr>
              <a:tr h="282127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ru-RU" dirty="0"/>
                    </a:p>
                  </a:txBody>
                  <a:tcPr marL="0" marR="0" marT="0" marB="0"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ru-RU" sz="1200" b="1" dirty="0"/>
                        <a:t>Медь</a:t>
                      </a:r>
                    </a:p>
                  </a:txBody>
                  <a:tcPr marL="108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26700268"/>
                  </a:ext>
                </a:extLst>
              </a:tr>
              <a:tr h="282127"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endParaRPr lang="ru-RU" dirty="0"/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50000"/>
                        </a:lnSpc>
                      </a:pPr>
                      <a:r>
                        <a:rPr lang="ru-RU" sz="1200" b="1" dirty="0"/>
                        <a:t>Золото</a:t>
                      </a:r>
                    </a:p>
                  </a:txBody>
                  <a:tcPr marL="108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60707709"/>
                  </a:ext>
                </a:extLst>
              </a:tr>
            </a:tbl>
          </a:graphicData>
        </a:graphic>
      </p:graphicFrame>
      <p:pic>
        <p:nvPicPr>
          <p:cNvPr id="1026" name="Picture 2" descr="ÐÐ°ÑÑÐ¸Ð½ÐºÐ¸ Ð¿Ð¾ Ð·Ð°Ð¿ÑÐ¾ÑÑ ÑÐ°Ð¼ÑÐ¹ Ð±Ð¾Ð»ÑÑÐ¾Ð¹ ÐºÐ°ÑÑÐµÑ Ð² Ð¼Ð¸ÑÐµ">
            <a:extLst>
              <a:ext uri="{FF2B5EF4-FFF2-40B4-BE49-F238E27FC236}">
                <a16:creationId xmlns:a16="http://schemas.microsoft.com/office/drawing/2014/main" xmlns="" id="{5AEA326B-2E85-40C8-9E2F-AEF86B3EE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12536" r="-14891" b="-35"/>
          <a:stretch/>
        </p:blipFill>
        <p:spPr bwMode="auto">
          <a:xfrm>
            <a:off x="8302781" y="841771"/>
            <a:ext cx="4936621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748891" y="872658"/>
            <a:ext cx="7330053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Долгосрочные тенденции в глобальной разведке -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находим ли мы достаточно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металла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r>
              <a:rPr lang="en-US" sz="1200" b="1" i="1" dirty="0" smtClean="0">
                <a:solidFill>
                  <a:schemeClr val="accent5">
                    <a:lumMod val="50000"/>
                  </a:schemeClr>
                </a:solidFill>
              </a:rPr>
              <a:t>Richard </a:t>
            </a:r>
            <a:r>
              <a:rPr lang="en-US" sz="1200" b="1" i="1" dirty="0" err="1">
                <a:solidFill>
                  <a:schemeClr val="accent5">
                    <a:lumMod val="50000"/>
                  </a:schemeClr>
                </a:solidFill>
              </a:rPr>
              <a:t>Schodde</a:t>
            </a:r>
            <a:r>
              <a:rPr lang="en-US" sz="12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accent5">
                    <a:lumMod val="50000"/>
                  </a:schemeClr>
                </a:solidFill>
              </a:rPr>
              <a:t>Managing Director, </a:t>
            </a:r>
            <a:r>
              <a:rPr lang="en-US" sz="1200" i="1" dirty="0" err="1">
                <a:solidFill>
                  <a:schemeClr val="accent5">
                    <a:lumMod val="50000"/>
                  </a:schemeClr>
                </a:solidFill>
              </a:rPr>
              <a:t>MinEx</a:t>
            </a:r>
            <a:r>
              <a:rPr lang="en-US" sz="1200" i="1" dirty="0">
                <a:solidFill>
                  <a:schemeClr val="accent5">
                    <a:lumMod val="50000"/>
                  </a:schemeClr>
                </a:solidFill>
              </a:rPr>
              <a:t> Consulting Adjunct Professor, Centre for Exploration Targeting, UWA</a:t>
            </a:r>
            <a:endParaRPr lang="ru-RU" sz="1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Номер слайда 2">
            <a:extLst>
              <a:ext uri="{FF2B5EF4-FFF2-40B4-BE49-F238E27FC236}">
                <a16:creationId xmlns="" xmlns:a16="http://schemas.microsoft.com/office/drawing/2014/main" id="{DC6EFBF2-D7D4-442C-AEFC-C4EDF0628246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14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6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2"/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15</a:t>
            </a:fld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1296EB0F-FCD9-44BA-9C63-9DF1229BB0D5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ОБЪЕМЫ ФИНАНСИРОВАНИЯ ГЕОЛОГОРАЗВЕДОЧНЫХ РАБОТ </a:t>
            </a:r>
            <a:b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ТВЕРДЫЕ ПОЛЕЗНЫЕ ИСКОПАЕМЫЕ 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B2426B4F-480B-4754-89E9-21A67B81BA43}"/>
              </a:ext>
            </a:extLst>
          </p:cNvPr>
          <p:cNvSpPr txBox="1"/>
          <p:nvPr/>
        </p:nvSpPr>
        <p:spPr>
          <a:xfrm>
            <a:off x="987559" y="2095746"/>
            <a:ext cx="386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266B7"/>
                </a:solidFill>
              </a:rPr>
              <a:t>Динамика финансирования ГРР </a:t>
            </a:r>
            <a:br>
              <a:rPr lang="ru-RU" sz="1400" b="1" dirty="0">
                <a:solidFill>
                  <a:srgbClr val="2266B7"/>
                </a:solidFill>
              </a:rPr>
            </a:br>
            <a:r>
              <a:rPr lang="ru-RU" sz="1400" b="1" dirty="0">
                <a:solidFill>
                  <a:srgbClr val="2266B7"/>
                </a:solidFill>
              </a:rPr>
              <a:t>в 2013–2018, млрд руб.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="" xmlns:a16="http://schemas.microsoft.com/office/drawing/2014/main" id="{0A17EF23-960D-4771-886C-44D18C5F1F9A}"/>
              </a:ext>
            </a:extLst>
          </p:cNvPr>
          <p:cNvSpPr txBox="1"/>
          <p:nvPr/>
        </p:nvSpPr>
        <p:spPr>
          <a:xfrm>
            <a:off x="7070072" y="2203467"/>
            <a:ext cx="4189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266B7"/>
                </a:solidFill>
              </a:rPr>
              <a:t>Количество объектов ГРР за счет средств ФБ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A106D30D-E6D0-49DF-B392-8083458A53E9}"/>
              </a:ext>
            </a:extLst>
          </p:cNvPr>
          <p:cNvGrpSpPr/>
          <p:nvPr/>
        </p:nvGrpSpPr>
        <p:grpSpPr>
          <a:xfrm>
            <a:off x="-2052" y="2898367"/>
            <a:ext cx="12192465" cy="3959633"/>
            <a:chOff x="-2052" y="2898367"/>
            <a:chExt cx="12192465" cy="3959633"/>
          </a:xfrm>
        </p:grpSpPr>
        <p:pic>
          <p:nvPicPr>
            <p:cNvPr id="1028" name="Picture 4" descr="ÐÐ°ÑÑÐ¸Ð½ÐºÐ¸ Ð¿Ð¾ Ð·Ð°Ð¿ÑÐ¾ÑÑ Ð³Ð¾ÑÑ">
              <a:extLst>
                <a:ext uri="{FF2B5EF4-FFF2-40B4-BE49-F238E27FC236}">
                  <a16:creationId xmlns="" xmlns:a16="http://schemas.microsoft.com/office/drawing/2014/main" id="{62C8A86C-EB63-4242-AAD1-631C36E985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1" y="2904179"/>
              <a:ext cx="12190412" cy="3953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54A3CAD4-099B-4F75-8703-7E55D4149A77}"/>
                </a:ext>
              </a:extLst>
            </p:cNvPr>
            <p:cNvSpPr/>
            <p:nvPr/>
          </p:nvSpPr>
          <p:spPr>
            <a:xfrm flipH="1">
              <a:off x="-2052" y="2898367"/>
              <a:ext cx="12191999" cy="2689776"/>
            </a:xfrm>
            <a:prstGeom prst="rect">
              <a:avLst/>
            </a:prstGeom>
            <a:gradFill>
              <a:gsLst>
                <a:gs pos="50000">
                  <a:srgbClr val="FFFFFF">
                    <a:alpha val="64000"/>
                  </a:srgbClr>
                </a:gs>
                <a:gs pos="29000">
                  <a:srgbClr val="FFFFFF">
                    <a:alpha val="90000"/>
                  </a:srgbClr>
                </a:gs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354"/>
            </a:p>
          </p:txBody>
        </p:sp>
      </p:grp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526B09F3-DF1F-4AE4-8F2E-46F0AD7C70FD}"/>
              </a:ext>
            </a:extLst>
          </p:cNvPr>
          <p:cNvSpPr txBox="1"/>
          <p:nvPr/>
        </p:nvSpPr>
        <p:spPr>
          <a:xfrm>
            <a:off x="4495841" y="3774549"/>
            <a:ext cx="222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A53CA"/>
                </a:solidFill>
              </a:rPr>
              <a:t>Средства </a:t>
            </a:r>
            <a:r>
              <a:rPr lang="ru-RU" sz="1400" b="1" dirty="0" err="1">
                <a:solidFill>
                  <a:srgbClr val="4A53CA"/>
                </a:solidFill>
              </a:rPr>
              <a:t>недропользователей</a:t>
            </a:r>
            <a:endParaRPr lang="ru-RU" sz="1400" b="1" dirty="0">
              <a:solidFill>
                <a:srgbClr val="4A53CA"/>
              </a:solidFill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14C8DD40-FEFC-4D59-8F18-E14D6B96E86F}"/>
              </a:ext>
            </a:extLst>
          </p:cNvPr>
          <p:cNvSpPr txBox="1"/>
          <p:nvPr/>
        </p:nvSpPr>
        <p:spPr>
          <a:xfrm>
            <a:off x="4495839" y="5280365"/>
            <a:ext cx="1947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Федеральный бюджет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="" xmlns:a16="http://schemas.microsoft.com/office/drawing/2014/main" id="{45A97AF0-A8D6-40FF-AA0F-F3EEFAE7910B}"/>
              </a:ext>
            </a:extLst>
          </p:cNvPr>
          <p:cNvSpPr txBox="1"/>
          <p:nvPr/>
        </p:nvSpPr>
        <p:spPr>
          <a:xfrm>
            <a:off x="4495839" y="2541154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A301FD"/>
                </a:solidFill>
                <a:latin typeface="Arial Narrow" panose="020B0606020202030204" pitchFamily="34" charset="0"/>
              </a:rPr>
              <a:t>ВСЕГО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="" xmlns:a16="http://schemas.microsoft.com/office/drawing/2014/main" id="{50C71AF4-CA56-4D1B-852B-F0413A6D48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499372"/>
              </p:ext>
            </p:extLst>
          </p:nvPr>
        </p:nvGraphicFramePr>
        <p:xfrm>
          <a:off x="844262" y="2399177"/>
          <a:ext cx="3865417" cy="3707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="" xmlns:a16="http://schemas.microsoft.com/office/drawing/2014/main" id="{8FED215B-4125-4E00-A6C7-5398A44BD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4970727"/>
              </p:ext>
            </p:extLst>
          </p:nvPr>
        </p:nvGraphicFramePr>
        <p:xfrm>
          <a:off x="7025120" y="2399176"/>
          <a:ext cx="3865417" cy="3707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73E7C24-6620-462D-8EA6-5177FA67D484}"/>
              </a:ext>
            </a:extLst>
          </p:cNvPr>
          <p:cNvSpPr/>
          <p:nvPr/>
        </p:nvSpPr>
        <p:spPr>
          <a:xfrm>
            <a:off x="1157015" y="1029097"/>
            <a:ext cx="10162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C5C8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Объем финансирования ГРР на твердые полезные ископаемые за счет средств федерального бюджета составил 5,96 млрд руб., что существенно меньше, чем в 2013, 2014 и 2015 годах. Затраты недропользователей в 2017 году выросли, более чем на треть и составили 48,4 млрд руб.</a:t>
            </a:r>
          </a:p>
        </p:txBody>
      </p:sp>
      <p:sp>
        <p:nvSpPr>
          <p:cNvPr id="17" name="Номер слайда 2">
            <a:extLst>
              <a:ext uri="{FF2B5EF4-FFF2-40B4-BE49-F238E27FC236}">
                <a16:creationId xmlns="" xmlns:a16="http://schemas.microsoft.com/office/drawing/2014/main" id="{DC6EFBF2-D7D4-442C-AEFC-C4EDF0628246}"/>
              </a:ext>
            </a:extLst>
          </p:cNvPr>
          <p:cNvSpPr txBox="1">
            <a:spLocks/>
          </p:cNvSpPr>
          <p:nvPr/>
        </p:nvSpPr>
        <p:spPr>
          <a:xfrm>
            <a:off x="11074673" y="6498611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15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25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Диаграмма 32">
            <a:extLst>
              <a:ext uri="{FF2B5EF4-FFF2-40B4-BE49-F238E27FC236}">
                <a16:creationId xmlns="" xmlns:a16="http://schemas.microsoft.com/office/drawing/2014/main" id="{1EE76A4A-EAE6-4A62-9633-6B39366282C7}"/>
              </a:ext>
            </a:extLst>
          </p:cNvPr>
          <p:cNvGraphicFramePr/>
          <p:nvPr/>
        </p:nvGraphicFramePr>
        <p:xfrm>
          <a:off x="7023125" y="1480651"/>
          <a:ext cx="5440753" cy="3627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18DEBDB-B7B0-440A-A4E7-BF9CE2139782}"/>
              </a:ext>
            </a:extLst>
          </p:cNvPr>
          <p:cNvSpPr txBox="1"/>
          <p:nvPr/>
        </p:nvSpPr>
        <p:spPr>
          <a:xfrm>
            <a:off x="1461699" y="1036779"/>
            <a:ext cx="2996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266B7"/>
                </a:solidFill>
              </a:rPr>
              <a:t>СРЕДСТВА</a:t>
            </a:r>
          </a:p>
          <a:p>
            <a:pPr algn="ctr"/>
            <a:r>
              <a:rPr lang="ru-RU" sz="1400" b="1" dirty="0">
                <a:solidFill>
                  <a:srgbClr val="2266B7"/>
                </a:solidFill>
              </a:rPr>
              <a:t>ФЕДЕРАЛЬНОГО БЮДЖЕТА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3FB7A4B-9A64-482A-8B2A-7E204364470F}"/>
              </a:ext>
            </a:extLst>
          </p:cNvPr>
          <p:cNvSpPr txBox="1"/>
          <p:nvPr/>
        </p:nvSpPr>
        <p:spPr>
          <a:xfrm>
            <a:off x="8399932" y="1055421"/>
            <a:ext cx="2532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266B7"/>
                </a:solidFill>
              </a:rPr>
              <a:t>СРЕДСТВА</a:t>
            </a:r>
          </a:p>
          <a:p>
            <a:pPr algn="ctr"/>
            <a:r>
              <a:rPr lang="ru-RU" sz="1400" b="1" dirty="0">
                <a:solidFill>
                  <a:srgbClr val="2266B7"/>
                </a:solidFill>
              </a:rPr>
              <a:t>НЕДРОПОЛЬЗОВАТЕЛЕЙ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BD17EA5-71DA-4D32-9A8A-8C6D825CF1F3}"/>
              </a:ext>
            </a:extLst>
          </p:cNvPr>
          <p:cNvSpPr/>
          <p:nvPr/>
        </p:nvSpPr>
        <p:spPr>
          <a:xfrm>
            <a:off x="2407641" y="4832449"/>
            <a:ext cx="5522469" cy="276999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 wrap="square">
            <a:spAutoFit/>
          </a:bodyPr>
          <a:lstStyle/>
          <a:p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* - без учета неисполненных  обязательств, перешедших с 2016 года</a:t>
            </a:r>
            <a:endParaRPr lang="ru-RU" sz="1200" b="1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BCF46509-12A7-496F-B794-D14B845357DE}"/>
              </a:ext>
            </a:extLst>
          </p:cNvPr>
          <p:cNvGraphicFramePr/>
          <p:nvPr/>
        </p:nvGraphicFramePr>
        <p:xfrm>
          <a:off x="233782" y="1480651"/>
          <a:ext cx="5440753" cy="3627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5A672D6E-BB99-42EF-A1C4-BE1F9B3AEEA8}"/>
              </a:ext>
            </a:extLst>
          </p:cNvPr>
          <p:cNvSpPr/>
          <p:nvPr/>
        </p:nvSpPr>
        <p:spPr>
          <a:xfrm>
            <a:off x="5997317" y="2389371"/>
            <a:ext cx="2402615" cy="2157539"/>
          </a:xfrm>
          <a:prstGeom prst="rect">
            <a:avLst/>
          </a:prstGeom>
        </p:spPr>
        <p:txBody>
          <a:bodyPr wrap="square" tIns="0" bIns="0" anchor="ctr">
            <a:noAutofit/>
          </a:bodyPr>
          <a:lstStyle/>
          <a:p>
            <a:pPr>
              <a:spcAft>
                <a:spcPts val="66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Благородные металлы</a:t>
            </a:r>
          </a:p>
          <a:p>
            <a:pPr>
              <a:spcAft>
                <a:spcPts val="66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Цветные металлы</a:t>
            </a:r>
          </a:p>
          <a:p>
            <a:pPr>
              <a:spcAft>
                <a:spcPts val="66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Алмазы</a:t>
            </a:r>
          </a:p>
          <a:p>
            <a:pPr>
              <a:spcAft>
                <a:spcPts val="66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Неметаллические ПИ</a:t>
            </a:r>
          </a:p>
          <a:p>
            <a:pPr>
              <a:spcAft>
                <a:spcPts val="66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Черные металлы</a:t>
            </a:r>
          </a:p>
          <a:p>
            <a:pPr>
              <a:spcAft>
                <a:spcPts val="66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Уран</a:t>
            </a:r>
          </a:p>
          <a:p>
            <a:pPr>
              <a:spcAft>
                <a:spcPts val="66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Угли</a:t>
            </a:r>
          </a:p>
          <a:p>
            <a:pPr>
              <a:spcAft>
                <a:spcPts val="66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Работы в Мировом океане</a:t>
            </a:r>
            <a:endParaRPr lang="ru-RU" sz="1200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FE1E90EA-7001-47B7-AB05-D8AE36B75E8C}"/>
              </a:ext>
            </a:extLst>
          </p:cNvPr>
          <p:cNvGraphicFramePr>
            <a:graphicFrameLocks noGrp="1"/>
          </p:cNvGraphicFramePr>
          <p:nvPr/>
        </p:nvGraphicFramePr>
        <p:xfrm>
          <a:off x="5320292" y="2370861"/>
          <a:ext cx="677023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7023">
                  <a:extLst>
                    <a:ext uri="{9D8B030D-6E8A-4147-A177-3AD203B41FA5}">
                      <a16:colId xmlns="" xmlns:a16="http://schemas.microsoft.com/office/drawing/2014/main" val="2359494183"/>
                    </a:ext>
                  </a:extLst>
                </a:gridCol>
              </a:tblGrid>
              <a:tr h="1969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3998596"/>
                  </a:ext>
                </a:extLst>
              </a:tr>
              <a:tr h="1969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0107710"/>
                  </a:ext>
                </a:extLst>
              </a:tr>
              <a:tr h="1969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5702994"/>
                  </a:ext>
                </a:extLst>
              </a:tr>
              <a:tr h="1969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6614337"/>
                  </a:ext>
                </a:extLst>
              </a:tr>
              <a:tr h="1969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6700268"/>
                  </a:ext>
                </a:extLst>
              </a:tr>
              <a:tr h="1969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60707709"/>
                  </a:ext>
                </a:extLst>
              </a:tr>
              <a:tr h="1969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67982248"/>
                  </a:ext>
                </a:extLst>
              </a:tr>
              <a:tr h="1969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1392159"/>
                  </a:ext>
                </a:extLst>
              </a:tr>
            </a:tbl>
          </a:graphicData>
        </a:graphic>
      </p:graphicFrame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46518DFC-712F-4B90-A3DE-2A837EC36774}"/>
              </a:ext>
            </a:extLst>
          </p:cNvPr>
          <p:cNvSpPr/>
          <p:nvPr/>
        </p:nvSpPr>
        <p:spPr>
          <a:xfrm>
            <a:off x="2302226" y="2633540"/>
            <a:ext cx="1303866" cy="130386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416FA3"/>
                </a:solidFill>
              </a:rPr>
              <a:t>5 769,5</a:t>
            </a:r>
          </a:p>
          <a:p>
            <a:pPr algn="ctr">
              <a:lnSpc>
                <a:spcPct val="80000"/>
              </a:lnSpc>
            </a:pPr>
            <a:r>
              <a:rPr lang="ru-RU" dirty="0">
                <a:solidFill>
                  <a:srgbClr val="416FA3"/>
                </a:solidFill>
                <a:latin typeface="Arial Narrow" panose="020B0606020202030204" pitchFamily="34" charset="0"/>
              </a:rPr>
              <a:t>млн руб.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9771338F-1FC0-418A-A1D3-FC2C6A8C74ED}"/>
              </a:ext>
            </a:extLst>
          </p:cNvPr>
          <p:cNvSpPr/>
          <p:nvPr/>
        </p:nvSpPr>
        <p:spPr>
          <a:xfrm>
            <a:off x="9098101" y="2639868"/>
            <a:ext cx="1308734" cy="130873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416FA3"/>
                </a:solidFill>
              </a:rPr>
              <a:t>48,4</a:t>
            </a:r>
          </a:p>
          <a:p>
            <a:pPr algn="ctr">
              <a:lnSpc>
                <a:spcPct val="80000"/>
              </a:lnSpc>
            </a:pPr>
            <a:r>
              <a:rPr lang="ru-RU" dirty="0">
                <a:solidFill>
                  <a:srgbClr val="416FA3"/>
                </a:solidFill>
                <a:latin typeface="Arial Narrow" panose="020B0606020202030204" pitchFamily="34" charset="0"/>
              </a:rPr>
              <a:t>млрд руб.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D220136C-0138-4812-9CE1-C51FC12E8272}"/>
              </a:ext>
            </a:extLst>
          </p:cNvPr>
          <p:cNvSpPr/>
          <p:nvPr/>
        </p:nvSpPr>
        <p:spPr>
          <a:xfrm>
            <a:off x="2966210" y="5237670"/>
            <a:ext cx="8881838" cy="1398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 indent="-252000">
              <a:lnSpc>
                <a:spcPct val="107000"/>
              </a:lnSpc>
              <a:spcBef>
                <a:spcPts val="600"/>
              </a:spcBef>
              <a:buClr>
                <a:srgbClr val="B18C31"/>
              </a:buClr>
              <a:buFont typeface="Wingdings" panose="05000000000000000000" pitchFamily="2" charset="2"/>
              <a:buChar char="n"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Работы за счет средств федерального бюджета проводились на </a:t>
            </a:r>
            <a:r>
              <a:rPr lang="ru-RU" sz="1400" b="1" dirty="0">
                <a:solidFill>
                  <a:srgbClr val="C00000"/>
                </a:solidFill>
              </a:rPr>
              <a:t>19 видов твердых полезных ископаемых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marL="252000" indent="-252000">
              <a:lnSpc>
                <a:spcPct val="107000"/>
              </a:lnSpc>
              <a:spcBef>
                <a:spcPts val="600"/>
              </a:spcBef>
              <a:buClr>
                <a:srgbClr val="B18C31"/>
              </a:buClr>
              <a:buFont typeface="Wingdings" panose="05000000000000000000" pitchFamily="2" charset="2"/>
              <a:buChar char="n"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Значительно увеличились объемы работ на Востоке России: в денежном выражении на территории </a:t>
            </a:r>
            <a:r>
              <a:rPr lang="ru-RU" sz="1400" b="1" dirty="0">
                <a:solidFill>
                  <a:srgbClr val="C00000"/>
                </a:solidFill>
              </a:rPr>
              <a:t>Сибирского и Дальневосточного федеральных округов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 пришлось 38 и 42% затрат, соответственно. </a:t>
            </a:r>
          </a:p>
          <a:p>
            <a:pPr marL="252000" indent="-252000">
              <a:lnSpc>
                <a:spcPct val="107000"/>
              </a:lnSpc>
              <a:spcBef>
                <a:spcPts val="600"/>
              </a:spcBef>
              <a:buClr>
                <a:srgbClr val="B18C31"/>
              </a:buClr>
              <a:buFont typeface="Wingdings" panose="05000000000000000000" pitchFamily="2" charset="2"/>
              <a:buChar char="n"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Приоритетными направлениями являлись высоколиквидные, наиболее привлекательные для лицензирования полезные ископаемые – </a:t>
            </a:r>
            <a:r>
              <a:rPr lang="ru-RU" sz="1400" b="1" dirty="0">
                <a:solidFill>
                  <a:srgbClr val="C00000"/>
                </a:solidFill>
              </a:rPr>
              <a:t>золото, алмазы, серебро, металлы платиновой группы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3B1F10F6-6700-465A-A02F-56452C30D154}"/>
              </a:ext>
            </a:extLst>
          </p:cNvPr>
          <p:cNvGrpSpPr/>
          <p:nvPr/>
        </p:nvGrpSpPr>
        <p:grpSpPr>
          <a:xfrm>
            <a:off x="569073" y="5051037"/>
            <a:ext cx="2153983" cy="1605876"/>
            <a:chOff x="335374" y="5051037"/>
            <a:chExt cx="2153983" cy="1605876"/>
          </a:xfrm>
        </p:grpSpPr>
        <p:pic>
          <p:nvPicPr>
            <p:cNvPr id="1030" name="Picture 6" descr="ÐÐ°ÑÑÐ¸Ð½ÐºÐ¸ Ð¿Ð¾ Ð·Ð°Ð¿ÑÐ¾ÑÑ Ð°Ð»Ð¼Ð°Ð·Ñ ÑÐ°Ð¼Ð¾ÑÐ¾Ð´ÐºÐ¸ Ð¿Ð½Ð³">
              <a:extLst>
                <a:ext uri="{FF2B5EF4-FFF2-40B4-BE49-F238E27FC236}">
                  <a16:creationId xmlns="" xmlns:a16="http://schemas.microsoft.com/office/drawing/2014/main" id="{406F2152-A4B5-4217-8BB8-7A1753D1C4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30" r="49527" b="10721"/>
            <a:stretch/>
          </p:blipFill>
          <p:spPr bwMode="auto">
            <a:xfrm>
              <a:off x="1361971" y="5826865"/>
              <a:ext cx="940256" cy="83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ÐÐ°ÑÑÐ¸Ð½ÐºÐ¸ Ð¿Ð¾ Ð·Ð°Ð¿ÑÐ¾ÑÑ Ð·Ð¾Ð»Ð¾ÑÐ¾ ÑÐ°Ð¼Ð¾ÑÐ¾Ð´ÐºÐ¸ Ð¿Ð½Ð³">
              <a:extLst>
                <a:ext uri="{FF2B5EF4-FFF2-40B4-BE49-F238E27FC236}">
                  <a16:creationId xmlns="" xmlns:a16="http://schemas.microsoft.com/office/drawing/2014/main" id="{6952C62B-C59D-4E5B-8986-ABB0C1B6A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17" y="5051037"/>
              <a:ext cx="1370540" cy="83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ÐÐ¾ÑÐ¾Ð¶ÐµÐµ Ð¸Ð·Ð¾Ð±ÑÐ°Ð¶ÐµÐ½Ð¸Ðµ">
              <a:extLst>
                <a:ext uri="{FF2B5EF4-FFF2-40B4-BE49-F238E27FC236}">
                  <a16:creationId xmlns="" xmlns:a16="http://schemas.microsoft.com/office/drawing/2014/main" id="{CB901D99-1456-4D20-8313-FE6DEA8595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8" r="17797"/>
            <a:stretch/>
          </p:blipFill>
          <p:spPr bwMode="auto">
            <a:xfrm>
              <a:off x="335374" y="5551692"/>
              <a:ext cx="1140402" cy="944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0DB66A53-2C78-42FC-9FA1-3E3B39F9F542}"/>
              </a:ext>
            </a:extLst>
          </p:cNvPr>
          <p:cNvSpPr/>
          <p:nvPr/>
        </p:nvSpPr>
        <p:spPr>
          <a:xfrm>
            <a:off x="1290229" y="-1897161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ОБЪЕМЫ ФИНАНСИРОВАНИЯ ГЕОЛОГОРАЗВЕДОЧНЫХ РАБОТ </a:t>
            </a:r>
            <a:b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ТВЕРДЫЕ ПОЛЕЗНЫЕ ИСКОПАЕМЫЕ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70397EC5-100F-4B98-8750-153E5E5FE0E5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СТРУКТУРА ЗАТРАТ НА ГЕОЛОГОРАЗВЕДОЧНЫЕ РАБОТЫ</a:t>
            </a:r>
            <a:b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 НА ТВЕРДЫЕ ПОЛЕЗНЫЕ ИСКОПАЕМЫЕ В 2017 ГОДУ</a:t>
            </a:r>
          </a:p>
        </p:txBody>
      </p:sp>
      <p:sp>
        <p:nvSpPr>
          <p:cNvPr id="20" name="Номер слайда 2">
            <a:extLst>
              <a:ext uri="{FF2B5EF4-FFF2-40B4-BE49-F238E27FC236}">
                <a16:creationId xmlns="" xmlns:a16="http://schemas.microsoft.com/office/drawing/2014/main" id="{91DA306E-8376-4446-AB2D-7A8F524CE53A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16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53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734EF0F-F95F-45CA-AC5D-F4CF10D59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846"/>
            <a:ext cx="8848725" cy="5301154"/>
          </a:xfrm>
          <a:prstGeom prst="rect">
            <a:avLst/>
          </a:prstGeom>
        </p:spPr>
      </p:pic>
      <p:sp>
        <p:nvSpPr>
          <p:cNvPr id="20" name="Номер слайда 11">
            <a:extLst>
              <a:ext uri="{FF2B5EF4-FFF2-40B4-BE49-F238E27FC236}">
                <a16:creationId xmlns="" xmlns:a16="http://schemas.microsoft.com/office/drawing/2014/main" id="{7E450AAF-9B65-48DD-9A4F-B465D7A0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97191"/>
            <a:ext cx="432080" cy="365125"/>
          </a:xfrm>
        </p:spPr>
        <p:txBody>
          <a:bodyPr/>
          <a:lstStyle/>
          <a:p>
            <a:fld id="{B03E6D5A-49C3-49AE-A36D-912CB6BB67DB}" type="slidenum">
              <a:rPr lang="ru-RU" sz="1400" smtClean="0">
                <a:solidFill>
                  <a:srgbClr val="2F5597"/>
                </a:solidFill>
              </a:rPr>
              <a:t>17</a:t>
            </a:fld>
            <a:endParaRPr lang="ru-RU" sz="1400" dirty="0">
              <a:solidFill>
                <a:srgbClr val="2F5597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DF66EEEB-C3F6-4C1E-B184-8FF6E32BB67B}"/>
              </a:ext>
            </a:extLst>
          </p:cNvPr>
          <p:cNvSpPr/>
          <p:nvPr/>
        </p:nvSpPr>
        <p:spPr>
          <a:xfrm>
            <a:off x="1498600" y="1168441"/>
            <a:ext cx="6096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2266B7"/>
                </a:solidFill>
                <a:latin typeface="Calibri" pitchFamily="34" charset="0"/>
                <a:cs typeface="Times New Roman" panose="02020603050405020304" pitchFamily="18" charset="0"/>
              </a:rPr>
              <a:t>Месторождения ТПИ, </a:t>
            </a:r>
            <a:br>
              <a:rPr lang="ru-RU" b="1" dirty="0">
                <a:solidFill>
                  <a:srgbClr val="2266B7"/>
                </a:solidFill>
                <a:latin typeface="Calibri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2266B7"/>
                </a:solidFill>
                <a:latin typeface="Calibri" pitchFamily="34" charset="0"/>
                <a:cs typeface="Times New Roman" panose="02020603050405020304" pitchFamily="18" charset="0"/>
              </a:rPr>
              <a:t>поставленные на государственный баланс в 2017 г.</a:t>
            </a:r>
          </a:p>
        </p:txBody>
      </p:sp>
      <p:graphicFrame>
        <p:nvGraphicFramePr>
          <p:cNvPr id="38" name="Диаграмма 37">
            <a:extLst>
              <a:ext uri="{FF2B5EF4-FFF2-40B4-BE49-F238E27FC236}">
                <a16:creationId xmlns="" xmlns:a16="http://schemas.microsoft.com/office/drawing/2014/main" id="{0143DB37-17B3-4477-9385-9758166646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741442"/>
              </p:ext>
            </p:extLst>
          </p:nvPr>
        </p:nvGraphicFramePr>
        <p:xfrm>
          <a:off x="8720369" y="4271444"/>
          <a:ext cx="3254380" cy="2497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6677A1F4-E36F-4346-A564-C11E3043B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5849" y="3685539"/>
            <a:ext cx="3446694" cy="5909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3418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68377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0256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3675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170950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05133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239316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273499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ru-RU" sz="1200" b="1" dirty="0">
                <a:solidFill>
                  <a:srgbClr val="2266B7"/>
                </a:solidFill>
                <a:cs typeface="Times New Roman" panose="02020603050405020304" pitchFamily="18" charset="0"/>
              </a:rPr>
              <a:t>Уровень компенсации добычи </a:t>
            </a:r>
            <a:br>
              <a:rPr lang="ru-RU" sz="1200" b="1" dirty="0">
                <a:solidFill>
                  <a:srgbClr val="2266B7"/>
                </a:solidFill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2266B7"/>
                </a:solidFill>
                <a:cs typeface="Times New Roman" panose="02020603050405020304" pitchFamily="18" charset="0"/>
              </a:rPr>
              <a:t>основных видов твердых полезных ископаемых приростом запасов и прогнозных ресурсов, 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01203" y="1121365"/>
            <a:ext cx="377354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200" b="1" dirty="0">
                <a:solidFill>
                  <a:srgbClr val="2266B7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Приросты прогнозных ресурсов по категориям Р1+Р2 получены по 14 видам ТПИ, в том числе: </a:t>
            </a:r>
          </a:p>
          <a:p>
            <a:pPr marL="432000">
              <a:spcBef>
                <a:spcPts val="0"/>
              </a:spcBef>
              <a:spcAft>
                <a:spcPts val="0"/>
              </a:spcAft>
              <a:buClr>
                <a:srgbClr val="437ABB"/>
              </a:buClr>
            </a:pPr>
            <a:r>
              <a:rPr lang="ru-RU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Уран – </a:t>
            </a:r>
            <a: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тыс. т </a:t>
            </a:r>
          </a:p>
          <a:p>
            <a:pPr marL="432000">
              <a:spcBef>
                <a:spcPts val="0"/>
              </a:spcBef>
              <a:spcAft>
                <a:spcPts val="0"/>
              </a:spcAft>
              <a:buClr>
                <a:srgbClr val="437ABB"/>
              </a:buClr>
            </a:pPr>
            <a:r>
              <a:rPr lang="ru-RU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Хромовые руды – </a:t>
            </a:r>
            <a: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18,4 млн т</a:t>
            </a:r>
          </a:p>
          <a:p>
            <a:pPr marL="432000">
              <a:spcBef>
                <a:spcPts val="0"/>
              </a:spcBef>
              <a:spcAft>
                <a:spcPts val="0"/>
              </a:spcAft>
              <a:buClr>
                <a:srgbClr val="437ABB"/>
              </a:buClr>
            </a:pPr>
            <a:r>
              <a:rPr lang="ru-RU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Медь – </a:t>
            </a:r>
            <a: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1 305 тыс. т </a:t>
            </a:r>
          </a:p>
          <a:p>
            <a:pPr marL="432000">
              <a:spcBef>
                <a:spcPts val="0"/>
              </a:spcBef>
              <a:spcAft>
                <a:spcPts val="0"/>
              </a:spcAft>
              <a:buClr>
                <a:srgbClr val="437ABB"/>
              </a:buClr>
            </a:pPr>
            <a:r>
              <a:rPr lang="ru-RU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Свинец – </a:t>
            </a:r>
            <a: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530 тыс. т </a:t>
            </a:r>
          </a:p>
          <a:p>
            <a:pPr marL="432000">
              <a:spcBef>
                <a:spcPts val="0"/>
              </a:spcBef>
              <a:spcAft>
                <a:spcPts val="0"/>
              </a:spcAft>
              <a:buClr>
                <a:srgbClr val="437ABB"/>
              </a:buClr>
            </a:pPr>
            <a:r>
              <a:rPr lang="ru-RU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Цинк –  </a:t>
            </a:r>
            <a: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2 235 тыс. т </a:t>
            </a:r>
          </a:p>
          <a:p>
            <a:pPr marL="432000">
              <a:spcBef>
                <a:spcPts val="0"/>
              </a:spcBef>
              <a:spcAft>
                <a:spcPts val="0"/>
              </a:spcAft>
              <a:buClr>
                <a:srgbClr val="437ABB"/>
              </a:buClr>
            </a:pPr>
            <a:r>
              <a:rPr lang="ru-RU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Никель – </a:t>
            </a:r>
            <a: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525 тыс. т </a:t>
            </a:r>
          </a:p>
          <a:p>
            <a:pPr marL="432000">
              <a:spcBef>
                <a:spcPts val="0"/>
              </a:spcBef>
              <a:spcAft>
                <a:spcPts val="0"/>
              </a:spcAft>
              <a:buClr>
                <a:srgbClr val="437ABB"/>
              </a:buClr>
            </a:pPr>
            <a:r>
              <a:rPr lang="ru-RU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Золото – </a:t>
            </a:r>
            <a: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749 т </a:t>
            </a:r>
          </a:p>
          <a:p>
            <a:pPr marL="432000">
              <a:spcBef>
                <a:spcPts val="0"/>
              </a:spcBef>
              <a:spcAft>
                <a:spcPts val="0"/>
              </a:spcAft>
              <a:buClr>
                <a:srgbClr val="437ABB"/>
              </a:buClr>
            </a:pPr>
            <a:r>
              <a:rPr lang="ru-RU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Металлам платиновой группы – </a:t>
            </a:r>
            <a: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163 т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DB0300B3-DE57-409E-846F-DCA9B9E77802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ОСНОВНЫЕ РЕЗУЛЬТАТЫ ГЕОЛОГОРАЗВЕДОЧНЫХ РАБОТ </a:t>
            </a:r>
            <a:b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ТВЕРДЫЕ ПОЛЕЗНЫЕ ИСКОПАЕМЫЕ В 2017 ГОДУ</a:t>
            </a:r>
          </a:p>
        </p:txBody>
      </p:sp>
      <p:sp>
        <p:nvSpPr>
          <p:cNvPr id="10" name="Номер слайда 2">
            <a:extLst>
              <a:ext uri="{FF2B5EF4-FFF2-40B4-BE49-F238E27FC236}">
                <a16:creationId xmlns="" xmlns:a16="http://schemas.microsoft.com/office/drawing/2014/main" id="{FB1C97B5-E566-45AC-A870-4B6F647D6B02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17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4BD3034-FDA6-46B4-A046-29F90012F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5843"/>
            <a:ext cx="3529584" cy="9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81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E004828-0A67-47A5-8506-F892B9C6F5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"/>
          <a:stretch/>
        </p:blipFill>
        <p:spPr>
          <a:xfrm>
            <a:off x="-7620" y="862316"/>
            <a:ext cx="12203023" cy="5995684"/>
          </a:xfrm>
          <a:prstGeom prst="rect">
            <a:avLst/>
          </a:prstGeom>
        </p:spPr>
      </p:pic>
      <p:sp>
        <p:nvSpPr>
          <p:cNvPr id="20" name="Номер слайда 11">
            <a:extLst>
              <a:ext uri="{FF2B5EF4-FFF2-40B4-BE49-F238E27FC236}">
                <a16:creationId xmlns="" xmlns:a16="http://schemas.microsoft.com/office/drawing/2014/main" id="{7E450AAF-9B65-48DD-9A4F-B465D7A0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97191"/>
            <a:ext cx="432080" cy="365125"/>
          </a:xfrm>
        </p:spPr>
        <p:txBody>
          <a:bodyPr/>
          <a:lstStyle/>
          <a:p>
            <a:fld id="{B03E6D5A-49C3-49AE-A36D-912CB6BB67DB}" type="slidenum">
              <a:rPr lang="ru-RU" sz="1400" smtClean="0">
                <a:solidFill>
                  <a:srgbClr val="2F5597"/>
                </a:solidFill>
              </a:rPr>
              <a:t>18</a:t>
            </a:fld>
            <a:endParaRPr lang="ru-RU" sz="1400" dirty="0">
              <a:solidFill>
                <a:srgbClr val="2F5597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5982E09-D5FB-4758-94E9-F84265003024}"/>
              </a:ext>
            </a:extLst>
          </p:cNvPr>
          <p:cNvSpPr/>
          <p:nvPr/>
        </p:nvSpPr>
        <p:spPr>
          <a:xfrm>
            <a:off x="0" y="4861560"/>
            <a:ext cx="12191999" cy="1996439"/>
          </a:xfrm>
          <a:prstGeom prst="rect">
            <a:avLst/>
          </a:prstGeom>
          <a:gradFill>
            <a:gsLst>
              <a:gs pos="0">
                <a:srgbClr val="14365C">
                  <a:alpha val="0"/>
                </a:srgbClr>
              </a:gs>
              <a:gs pos="50000">
                <a:srgbClr val="14365C">
                  <a:alpha val="60000"/>
                </a:srgbClr>
              </a:gs>
              <a:gs pos="100000">
                <a:srgbClr val="14365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C5D1C11-59F2-43A2-808A-17140F246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24" y="6026164"/>
            <a:ext cx="3829925" cy="5909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3418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68377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0256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3675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170950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05133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239316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273499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Локализация и оценка ресурсов минерального сырья для обеспечения права России на добычу полезных ископаемых в Мировом океане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EABCC93-A493-4B64-AAFA-F6E8741DD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25" y="5751003"/>
            <a:ext cx="1883096" cy="3416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3418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68377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0256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3675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170950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05133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239316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273499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ru-RU" b="1" dirty="0">
                <a:solidFill>
                  <a:schemeClr val="accent6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ПЕРСПЕКТИВЫ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4D5E892-1852-490F-9853-2E0F3D72D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5903" y="6026164"/>
            <a:ext cx="6483671" cy="7571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3418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68377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0256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3675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170950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05133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239316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273499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ru-RU" sz="1200" b="1" dirty="0">
                <a:solidFill>
                  <a:schemeClr val="bg1"/>
                </a:solidFill>
                <a:cs typeface="Times New Roman" panose="02020603050405020304" pitchFamily="18" charset="0"/>
              </a:rPr>
              <a:t>Недостаточные для выполнения международных обязательств объемы финансирования ГРР, отсутствие НИОКР по разработке и созданию технических средств и технологий для разведки, добычи и переработки твердых полезных ископаемых дна Мирового океана, отсутствие новых, изношенность действующих НИС океанического класса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AE10C8F-6AFE-4B8F-82C0-5AC641704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5905" y="5751003"/>
            <a:ext cx="1883096" cy="3416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3418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68377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0256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3675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170950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05133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239316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273499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ПРОБЛЕМЫ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DD2CC7F-F046-4A11-B90D-3951217E553A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ОБЪЕКТЫ ГЕОЛОГОРАЗВЕДОЧНЫХ РАБОТ ЗА СЧЕТ СРЕДСТВ </a:t>
            </a:r>
            <a:b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ФЕДЕРАЛЬНОГО БЮДЖЕТА В МИРОВОМ ОКЕАНЕ В 2017 ГОДУ </a:t>
            </a:r>
          </a:p>
        </p:txBody>
      </p:sp>
      <p:sp>
        <p:nvSpPr>
          <p:cNvPr id="14" name="Номер слайда 2">
            <a:extLst>
              <a:ext uri="{FF2B5EF4-FFF2-40B4-BE49-F238E27FC236}">
                <a16:creationId xmlns="" xmlns:a16="http://schemas.microsoft.com/office/drawing/2014/main" id="{26B982C6-9A17-4415-A03B-4887B6E40255}"/>
              </a:ext>
            </a:extLst>
          </p:cNvPr>
          <p:cNvSpPr txBox="1">
            <a:spLocks/>
          </p:cNvSpPr>
          <p:nvPr/>
        </p:nvSpPr>
        <p:spPr>
          <a:xfrm>
            <a:off x="11111999" y="6492875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18</a:t>
            </a:fld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45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072D8A5-43B0-482A-BEA4-80DDAF6CA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252"/>
            <a:ext cx="8991600" cy="5386748"/>
          </a:xfrm>
          <a:prstGeom prst="rect">
            <a:avLst/>
          </a:prstGeom>
        </p:spPr>
      </p:pic>
      <p:sp>
        <p:nvSpPr>
          <p:cNvPr id="21" name="Номер слайда 2"/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19</a:t>
            </a:fld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3803814-860E-4226-8F2A-90A51C33A655}"/>
              </a:ext>
            </a:extLst>
          </p:cNvPr>
          <p:cNvSpPr/>
          <p:nvPr/>
        </p:nvSpPr>
        <p:spPr>
          <a:xfrm>
            <a:off x="8992370" y="1355574"/>
            <a:ext cx="2901771" cy="4724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lvl="2" indent="-216000">
              <a:spcBef>
                <a:spcPts val="600"/>
              </a:spcBef>
              <a:buClr>
                <a:srgbClr val="0056B4"/>
              </a:buClr>
              <a:buFont typeface="Wingdings" panose="05000000000000000000" pitchFamily="2" charset="2"/>
              <a:buChar char="n"/>
            </a:pPr>
            <a:r>
              <a:rPr lang="ru-RU" sz="1200" dirty="0">
                <a:solidFill>
                  <a:schemeClr val="tx1"/>
                </a:solidFill>
              </a:rPr>
              <a:t>Концентрация работ в пределах ранее обоснованных центров экономического роста с приоритетом постановки работ на Дальнем Востоке – 42%</a:t>
            </a:r>
          </a:p>
          <a:p>
            <a:pPr marL="216000" lvl="2" indent="-216000">
              <a:spcBef>
                <a:spcPts val="600"/>
              </a:spcBef>
              <a:buClr>
                <a:srgbClr val="0056B4"/>
              </a:buClr>
              <a:buFont typeface="Wingdings" panose="05000000000000000000" pitchFamily="2" charset="2"/>
              <a:buChar char="n"/>
            </a:pPr>
            <a:r>
              <a:rPr lang="ru-RU" sz="1200" dirty="0">
                <a:solidFill>
                  <a:schemeClr val="tx1"/>
                </a:solidFill>
              </a:rPr>
              <a:t>Поиски и оценка прогнозных ресурсов высоколиквидных и остродефицитных стратегических видов минерального сырья</a:t>
            </a:r>
          </a:p>
          <a:p>
            <a:pPr marL="216000" lvl="2" indent="-216000">
              <a:spcBef>
                <a:spcPts val="600"/>
              </a:spcBef>
              <a:buClr>
                <a:srgbClr val="0056B4"/>
              </a:buClr>
              <a:buFont typeface="Wingdings" panose="05000000000000000000" pitchFamily="2" charset="2"/>
              <a:buChar char="n"/>
            </a:pPr>
            <a:r>
              <a:rPr lang="ru-RU" sz="1200" dirty="0">
                <a:solidFill>
                  <a:schemeClr val="tx1"/>
                </a:solidFill>
              </a:rPr>
              <a:t>Прирост прогнозных ресурсов категории Р1+Р2: </a:t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b="1" dirty="0">
                <a:solidFill>
                  <a:srgbClr val="0056B4"/>
                </a:solidFill>
              </a:rPr>
              <a:t>медь — 500 тыс. тонн                  золото — 120 тонн</a:t>
            </a:r>
          </a:p>
          <a:p>
            <a:pPr marL="216000" lvl="2" indent="-216000">
              <a:spcBef>
                <a:spcPts val="600"/>
              </a:spcBef>
              <a:buClr>
                <a:srgbClr val="0056B4"/>
              </a:buClr>
              <a:buFont typeface="Wingdings" panose="05000000000000000000" pitchFamily="2" charset="2"/>
              <a:buChar char="n"/>
            </a:pPr>
            <a:r>
              <a:rPr lang="ru-RU" sz="1200" dirty="0">
                <a:solidFill>
                  <a:schemeClr val="tx1"/>
                </a:solidFill>
              </a:rPr>
              <a:t>Выполнение международных обязательств по геологическому изучению участков российских разведочных районов Мирового океана</a:t>
            </a:r>
          </a:p>
          <a:p>
            <a:pPr marL="216000" lvl="2" indent="-216000">
              <a:spcBef>
                <a:spcPts val="600"/>
              </a:spcBef>
              <a:buClr>
                <a:srgbClr val="0056B4"/>
              </a:buClr>
              <a:buFont typeface="Wingdings" panose="05000000000000000000" pitchFamily="2" charset="2"/>
              <a:buChar char="n"/>
            </a:pPr>
            <a:r>
              <a:rPr lang="ru-RU" sz="1200" dirty="0">
                <a:solidFill>
                  <a:schemeClr val="tx1"/>
                </a:solidFill>
              </a:rPr>
              <a:t>Развитие минерально-сырьевой базы Арктических территорий</a:t>
            </a:r>
          </a:p>
          <a:p>
            <a:pPr marL="216000" lvl="2" indent="-216000">
              <a:spcBef>
                <a:spcPts val="600"/>
              </a:spcBef>
              <a:buClr>
                <a:srgbClr val="0056B4"/>
              </a:buClr>
              <a:buFont typeface="Wingdings" panose="05000000000000000000" pitchFamily="2" charset="2"/>
              <a:buChar char="n"/>
            </a:pPr>
            <a:r>
              <a:rPr lang="ru-RU" sz="1200" dirty="0">
                <a:solidFill>
                  <a:schemeClr val="tx1"/>
                </a:solidFill>
              </a:rPr>
              <a:t>Развитие «заявительного» принципа предоставления права пользования недрами.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68FF546-639F-41E9-A7C4-C4BB47AE6253}"/>
              </a:ext>
            </a:extLst>
          </p:cNvPr>
          <p:cNvSpPr/>
          <p:nvPr/>
        </p:nvSpPr>
        <p:spPr>
          <a:xfrm>
            <a:off x="1653662" y="1377612"/>
            <a:ext cx="6096000" cy="6740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0056B4"/>
                </a:solidFill>
                <a:latin typeface="Calibri" pitchFamily="34" charset="0"/>
                <a:cs typeface="Times New Roman" panose="02020603050405020304" pitchFamily="18" charset="0"/>
              </a:rPr>
              <a:t>Объекты геологоразведочных работ на ТПИ, </a:t>
            </a:r>
            <a:br>
              <a:rPr lang="ru-RU" sz="1400" b="1" dirty="0">
                <a:solidFill>
                  <a:srgbClr val="0056B4"/>
                </a:solidFill>
                <a:latin typeface="Calibri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56B4"/>
                </a:solidFill>
                <a:latin typeface="Calibri" pitchFamily="34" charset="0"/>
                <a:cs typeface="Times New Roman" panose="02020603050405020304" pitchFamily="18" charset="0"/>
              </a:rPr>
              <a:t>переходящие и планируемые за счет средств федерального бюджета</a:t>
            </a:r>
            <a:br>
              <a:rPr lang="ru-RU" sz="1400" b="1" dirty="0">
                <a:solidFill>
                  <a:srgbClr val="0056B4"/>
                </a:solidFill>
                <a:latin typeface="Calibri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56B4"/>
                </a:solidFill>
                <a:latin typeface="Calibri" pitchFamily="34" charset="0"/>
                <a:cs typeface="Times New Roman" panose="02020603050405020304" pitchFamily="18" charset="0"/>
              </a:rPr>
              <a:t>в 2018 г.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B02EC2A-F16A-4849-8DAE-83CA54EE552F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ПРИОРИТЕТНЫЕ НАПРАВЛЕНИЯ ГЕОЛОГОРАЗВЕДОЧНЫХ РАБОТ </a:t>
            </a:r>
            <a:b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ТВЕРДЫЕ ПОЛЕЗНЫЕ ИСКОПАЕМЫЕ В 2018 ГОДУ</a:t>
            </a:r>
          </a:p>
        </p:txBody>
      </p:sp>
      <p:sp>
        <p:nvSpPr>
          <p:cNvPr id="9" name="Номер слайда 2">
            <a:extLst>
              <a:ext uri="{FF2B5EF4-FFF2-40B4-BE49-F238E27FC236}">
                <a16:creationId xmlns="" xmlns:a16="http://schemas.microsoft.com/office/drawing/2014/main" id="{E6097E97-4531-4FF5-812C-BF7780F4A768}"/>
              </a:ext>
            </a:extLst>
          </p:cNvPr>
          <p:cNvSpPr txBox="1">
            <a:spLocks/>
          </p:cNvSpPr>
          <p:nvPr/>
        </p:nvSpPr>
        <p:spPr>
          <a:xfrm>
            <a:off x="11092543" y="6481401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19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BFE295E-07A0-43F6-95BC-92383B00A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2712"/>
            <a:ext cx="3429000" cy="10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09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0C37410-4F2F-41A0-8863-86487AF8DDDB}"/>
              </a:ext>
            </a:extLst>
          </p:cNvPr>
          <p:cNvGrpSpPr/>
          <p:nvPr/>
        </p:nvGrpSpPr>
        <p:grpSpPr>
          <a:xfrm>
            <a:off x="-2" y="3734620"/>
            <a:ext cx="12192002" cy="3131147"/>
            <a:chOff x="-2" y="2991226"/>
            <a:chExt cx="12192002" cy="3131147"/>
          </a:xfrm>
        </p:grpSpPr>
        <p:sp>
          <p:nvSpPr>
            <p:cNvPr id="21" name="Номер слайда 2"/>
            <p:cNvSpPr txBox="1">
              <a:spLocks/>
            </p:cNvSpPr>
            <p:nvPr/>
          </p:nvSpPr>
          <p:spPr>
            <a:xfrm>
              <a:off x="11092543" y="5757248"/>
              <a:ext cx="1080000" cy="365125"/>
            </a:xfrm>
            <a:prstGeom prst="rect">
              <a:avLst/>
            </a:prstGeom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algn="r" rtl="0" eaLnBrk="1" fontAlgn="base" hangingPunct="1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898989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fld id="{9AF9A710-A0CA-4FA1-ABB1-C77083B22A11}" type="slidenum">
                <a:rPr lang="ru-RU" b="1" smtClean="0">
                  <a:solidFill>
                    <a:srgbClr val="666635"/>
                  </a:solidFill>
                  <a:latin typeface="Arial Narrow" panose="020B0606020202030204" pitchFamily="34" charset="0"/>
                </a:rPr>
                <a:pPr/>
                <a:t>2</a:t>
              </a:fld>
              <a:endParaRPr lang="ru-RU" b="1" dirty="0">
                <a:solidFill>
                  <a:srgbClr val="666635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026" name="Picture 2" descr="Картинки по запросу горы">
              <a:extLst>
                <a:ext uri="{FF2B5EF4-FFF2-40B4-BE49-F238E27FC236}">
                  <a16:creationId xmlns="" xmlns:a16="http://schemas.microsoft.com/office/drawing/2014/main" id="{48D661A2-516A-4B30-8FA7-F9587840E9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697"/>
            <a:stretch/>
          </p:blipFill>
          <p:spPr bwMode="auto">
            <a:xfrm>
              <a:off x="0" y="2991226"/>
              <a:ext cx="12192000" cy="313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4ABF096D-3E1E-4454-B2B0-9A08F98D7B61}"/>
                </a:ext>
              </a:extLst>
            </p:cNvPr>
            <p:cNvSpPr/>
            <p:nvPr/>
          </p:nvSpPr>
          <p:spPr>
            <a:xfrm flipH="1">
              <a:off x="-2" y="2991226"/>
              <a:ext cx="12192001" cy="2422424"/>
            </a:xfrm>
            <a:prstGeom prst="rect">
              <a:avLst/>
            </a:prstGeom>
            <a:gradFill>
              <a:gsLst>
                <a:gs pos="44056">
                  <a:srgbClr val="FFFFFF">
                    <a:alpha val="74000"/>
                  </a:srgbClr>
                </a:gs>
                <a:gs pos="16000">
                  <a:srgbClr val="FFFFFF">
                    <a:alpha val="90000"/>
                  </a:srgbClr>
                </a:gs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354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СОСТОЯНИЕ МИНЕРАЛЬНО-СЫРЬЕВОЙ БАЗЫ РОССИИ </a:t>
            </a:r>
            <a:b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И РЕШЕНИЕ ЗАДАЧ ПО ЕЁ ВОСПРОИЗВОДСТВУ В СОВРЕМЕННЫХ УСЛОВИЯХ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6BB1D27D-1937-442C-A9F3-4C506079F999}"/>
              </a:ext>
            </a:extLst>
          </p:cNvPr>
          <p:cNvSpPr txBox="1"/>
          <p:nvPr/>
        </p:nvSpPr>
        <p:spPr>
          <a:xfrm>
            <a:off x="1354975" y="119360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 Narrow" panose="020B0606020202030204" pitchFamily="34" charset="0"/>
                <a:cs typeface="Arial" charset="0"/>
              </a:rPr>
              <a:t>ЦЕЛЬ:</a:t>
            </a:r>
            <a:endParaRPr lang="ru-RU" sz="32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2B39E472-6643-447E-A866-6FB2ACA5CED7}"/>
              </a:ext>
            </a:extLst>
          </p:cNvPr>
          <p:cNvSpPr txBox="1"/>
          <p:nvPr/>
        </p:nvSpPr>
        <p:spPr>
          <a:xfrm>
            <a:off x="994227" y="2105965"/>
            <a:ext cx="102035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spc="300" dirty="0">
                <a:solidFill>
                  <a:srgbClr val="2266B7"/>
                </a:solidFill>
              </a:rPr>
              <a:t>ОСНОВНЫЕ ВНУТРЕННИЕ ВЫЗОВЫ, ОКАЗЫВАЮЩИЕ НЕГАТИВНОЕ ВЛИЯНИЕ НА РАЗВИТИЕ МСБ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8607C191-8C35-4BFB-B6FE-14BF8DF4A6CD}"/>
              </a:ext>
            </a:extLst>
          </p:cNvPr>
          <p:cNvSpPr/>
          <p:nvPr/>
        </p:nvSpPr>
        <p:spPr>
          <a:xfrm>
            <a:off x="2675390" y="1243479"/>
            <a:ext cx="87976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300" dirty="0">
                <a:solidFill>
                  <a:srgbClr val="C00000"/>
                </a:solidFill>
                <a:cs typeface="Arial" charset="0"/>
              </a:rPr>
              <a:t>ОБЕСПЕЧЕНИЕ УСТОЙЧИВОГО РАЗВИТИЯ ГЕОЛОГИЧЕСКОЙ ОТРАСЛИ </a:t>
            </a:r>
            <a:br>
              <a:rPr lang="ru-RU" sz="1400" b="1" spc="300" dirty="0">
                <a:solidFill>
                  <a:srgbClr val="C00000"/>
                </a:solidFill>
                <a:cs typeface="Arial" charset="0"/>
              </a:rPr>
            </a:br>
            <a:r>
              <a:rPr lang="ru-RU" sz="1400" b="1" spc="300" dirty="0">
                <a:solidFill>
                  <a:srgbClr val="C00000"/>
                </a:solidFill>
                <a:cs typeface="Arial" charset="0"/>
              </a:rPr>
              <a:t>И ВОСПРОИЗВОДСТВО МИНЕРАЛЬНО-СЫРЬЕВОЙ БАЗЫ РОССИЙСКОЙ ФЕДЕРАЦИИ</a:t>
            </a:r>
            <a:endParaRPr lang="ru-RU" sz="1400" b="1" spc="300" dirty="0"/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59476C0C-9CFB-4B58-B60D-FC6484A75B42}"/>
              </a:ext>
            </a:extLst>
          </p:cNvPr>
          <p:cNvSpPr txBox="1"/>
          <p:nvPr/>
        </p:nvSpPr>
        <p:spPr>
          <a:xfrm>
            <a:off x="1290229" y="2528431"/>
            <a:ext cx="1006357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400" b="1" dirty="0"/>
              <a:t>Диспропорции географического размещения месторождений, объектов инфраструктуры, перерабатывающих предприятий и потребителей минерального сырья;</a:t>
            </a:r>
          </a:p>
          <a:p>
            <a:pPr marL="252000" indent="-2520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400" b="1" dirty="0"/>
              <a:t>Постепенное исчерпание запасов разрабатываемых месторождений углеводородного сырья и твердых полезных ископаемых; </a:t>
            </a:r>
          </a:p>
          <a:p>
            <a:pPr marL="252000" indent="-2520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400" b="1" dirty="0"/>
              <a:t>Невостребованность значительной части запасов разведанных месторождений;</a:t>
            </a:r>
          </a:p>
          <a:p>
            <a:pPr marL="252000" indent="-2520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400" b="1" dirty="0"/>
              <a:t>Недостаточные объемы ГРР ранних стадий и связанное с этим исчерпание «поискового задела»;</a:t>
            </a:r>
          </a:p>
          <a:p>
            <a:pPr marL="252000" indent="-2520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400" b="1" dirty="0"/>
              <a:t>Недостаточная степень информатизации геологической отрасли; ограниченность и несовершенство автоматизированных систем сбора, обработки, хранения, поиска и предоставления цифровой геологической информации; </a:t>
            </a:r>
          </a:p>
          <a:p>
            <a:pPr marL="252000" indent="-25200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400" b="1" dirty="0"/>
              <a:t>Недостаточное государственное финансирование регионального геологического изучения недр и прогнозирования месторождений полезных ископаемых, тематических, опытно-методических работ и научных исследований;</a:t>
            </a:r>
          </a:p>
        </p:txBody>
      </p:sp>
      <p:sp>
        <p:nvSpPr>
          <p:cNvPr id="11" name="Номер слайда 2">
            <a:extLst>
              <a:ext uri="{FF2B5EF4-FFF2-40B4-BE49-F238E27FC236}">
                <a16:creationId xmlns="" xmlns:a16="http://schemas.microsoft.com/office/drawing/2014/main" id="{4931B28D-0F68-4FBE-A654-53001939D536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</a:t>
            </a:fld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84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8948" y="399469"/>
            <a:ext cx="975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6332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ГОСУДАРСТВЕННАЯ СИСТЕМА ЛИЦЕНЗИРОВАНИЯ В 2017 ГОДУ</a:t>
            </a:r>
          </a:p>
        </p:txBody>
      </p:sp>
      <p:sp>
        <p:nvSpPr>
          <p:cNvPr id="153" name="Прямоугольник 152">
            <a:extLst>
              <a:ext uri="{FF2B5EF4-FFF2-40B4-BE49-F238E27FC236}">
                <a16:creationId xmlns="" xmlns:a16="http://schemas.microsoft.com/office/drawing/2014/main" id="{C5071C44-C7B8-42B7-8E0D-E0CBA6CDB0FA}"/>
              </a:ext>
            </a:extLst>
          </p:cNvPr>
          <p:cNvSpPr/>
          <p:nvPr/>
        </p:nvSpPr>
        <p:spPr>
          <a:xfrm>
            <a:off x="908056" y="4626824"/>
            <a:ext cx="3979418" cy="509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5" b="1" dirty="0">
                <a:solidFill>
                  <a:srgbClr val="2266B7"/>
                </a:solidFill>
              </a:rPr>
              <a:t>КОЛИЧЕСТВО ВЫДАННЫХ ЛИЦЕНЗИЙ НА ПОДЗЕМНЫЕ ВОДЫ</a:t>
            </a:r>
          </a:p>
        </p:txBody>
      </p:sp>
      <p:graphicFrame>
        <p:nvGraphicFramePr>
          <p:cNvPr id="154" name="Диаграмма 153">
            <a:extLst>
              <a:ext uri="{FF2B5EF4-FFF2-40B4-BE49-F238E27FC236}">
                <a16:creationId xmlns="" xmlns:a16="http://schemas.microsoft.com/office/drawing/2014/main" id="{B0258B4B-5CA5-424C-B063-130DD8885B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6891976"/>
              </p:ext>
            </p:extLst>
          </p:nvPr>
        </p:nvGraphicFramePr>
        <p:xfrm>
          <a:off x="816521" y="5136194"/>
          <a:ext cx="4469680" cy="1527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9DD88411-D381-44D0-9452-655F0906E0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4846697"/>
              </p:ext>
            </p:extLst>
          </p:nvPr>
        </p:nvGraphicFramePr>
        <p:xfrm>
          <a:off x="5871685" y="1426055"/>
          <a:ext cx="6193769" cy="4816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4C14E5A-1FCA-4E45-9D8B-8B4030E198D6}"/>
              </a:ext>
            </a:extLst>
          </p:cNvPr>
          <p:cNvSpPr/>
          <p:nvPr/>
        </p:nvSpPr>
        <p:spPr>
          <a:xfrm>
            <a:off x="515482" y="1054668"/>
            <a:ext cx="4770719" cy="300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5" b="1" dirty="0">
                <a:solidFill>
                  <a:srgbClr val="2266B7"/>
                </a:solidFill>
              </a:rPr>
              <a:t>УГЛЕВОДОРОДНОЕ СЫРЬЕ 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="" xmlns:a16="http://schemas.microsoft.com/office/drawing/2014/main" id="{E98D3D13-A23F-4485-8CEC-63D411C3E0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1055374"/>
              </p:ext>
            </p:extLst>
          </p:nvPr>
        </p:nvGraphicFramePr>
        <p:xfrm>
          <a:off x="309835" y="1420095"/>
          <a:ext cx="6193769" cy="301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A4D190B8-9081-4AFE-9807-8B78BE9F56F6}"/>
              </a:ext>
            </a:extLst>
          </p:cNvPr>
          <p:cNvSpPr/>
          <p:nvPr/>
        </p:nvSpPr>
        <p:spPr>
          <a:xfrm>
            <a:off x="6503604" y="1054668"/>
            <a:ext cx="4770719" cy="300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5" b="1" dirty="0">
                <a:solidFill>
                  <a:srgbClr val="2266B7"/>
                </a:solidFill>
              </a:rPr>
              <a:t>ТВЕРДЫЕ ПОЛЕЗНЫЕ ИСКОПАЕМЫЕ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200268CB-C4FA-4107-A019-5AFBDBE1050C}"/>
              </a:ext>
            </a:extLst>
          </p:cNvPr>
          <p:cNvSpPr/>
          <p:nvPr/>
        </p:nvSpPr>
        <p:spPr>
          <a:xfrm>
            <a:off x="7143943" y="6260004"/>
            <a:ext cx="4175991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16000" indent="-457200"/>
            <a:r>
              <a:rPr lang="ru-RU" sz="1050" b="1" i="1" dirty="0"/>
              <a:t>* — включая лицензии, выданные по факту открытия, по госконтрактам, краткосрочные и т.п.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4B4D77AD-BBD3-49E2-B929-28354B0FA568}"/>
              </a:ext>
            </a:extLst>
          </p:cNvPr>
          <p:cNvGrpSpPr/>
          <p:nvPr/>
        </p:nvGrpSpPr>
        <p:grpSpPr>
          <a:xfrm>
            <a:off x="3907189" y="1737264"/>
            <a:ext cx="366572" cy="127626"/>
            <a:chOff x="3867150" y="1751508"/>
            <a:chExt cx="366572" cy="127626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="" xmlns:a16="http://schemas.microsoft.com/office/drawing/2014/main" id="{1EAC9667-38C4-4464-85F8-2F3BB2DF1F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7150" y="1751508"/>
              <a:ext cx="250769" cy="12762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0F99F96E-391D-45B6-8E03-4B16292A0A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2953" y="1751508"/>
              <a:ext cx="250769" cy="12762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DF10712A-93FC-44B6-B6D2-4BE258CF7D9A}"/>
              </a:ext>
            </a:extLst>
          </p:cNvPr>
          <p:cNvGrpSpPr/>
          <p:nvPr/>
        </p:nvGrpSpPr>
        <p:grpSpPr>
          <a:xfrm flipV="1">
            <a:off x="3176839" y="1768000"/>
            <a:ext cx="366572" cy="127626"/>
            <a:chOff x="3867150" y="1751508"/>
            <a:chExt cx="366572" cy="127626"/>
          </a:xfrm>
        </p:grpSpPr>
        <p:cxnSp>
          <p:nvCxnSpPr>
            <p:cNvPr id="20" name="Прямая соединительная линия 19">
              <a:extLst>
                <a:ext uri="{FF2B5EF4-FFF2-40B4-BE49-F238E27FC236}">
                  <a16:creationId xmlns="" xmlns:a16="http://schemas.microsoft.com/office/drawing/2014/main" id="{FAC4F68A-95F3-4C6F-9455-83AB94DD22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7150" y="1751508"/>
              <a:ext cx="250769" cy="12762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7D4494FB-4B17-4508-B5DC-D2D5058EE1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2953" y="1751508"/>
              <a:ext cx="250769" cy="12762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Номер слайда 2">
            <a:extLst>
              <a:ext uri="{FF2B5EF4-FFF2-40B4-BE49-F238E27FC236}">
                <a16:creationId xmlns="" xmlns:a16="http://schemas.microsoft.com/office/drawing/2014/main" id="{247E7215-3A4D-492E-97BD-DF8410815746}"/>
              </a:ext>
            </a:extLst>
          </p:cNvPr>
          <p:cNvSpPr txBox="1">
            <a:spLocks/>
          </p:cNvSpPr>
          <p:nvPr/>
        </p:nvSpPr>
        <p:spPr>
          <a:xfrm>
            <a:off x="11092543" y="6481401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20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889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0C02C582-B4A0-41BC-A6C2-00B17B2931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0505966"/>
              </p:ext>
            </p:extLst>
          </p:nvPr>
        </p:nvGraphicFramePr>
        <p:xfrm>
          <a:off x="978477" y="1804694"/>
          <a:ext cx="3796799" cy="2531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AF028275-9179-42F2-9C4D-0C6299EAD0D6}"/>
              </a:ext>
            </a:extLst>
          </p:cNvPr>
          <p:cNvSpPr/>
          <p:nvPr/>
        </p:nvSpPr>
        <p:spPr>
          <a:xfrm>
            <a:off x="2447825" y="2592098"/>
            <a:ext cx="793620" cy="7936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3 520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6681" y="390247"/>
            <a:ext cx="975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6332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ВЫДАЧА ЛИЦЕНЗИЙ ПО «ЗАЯВИТЕЛЬНОМУ» ПРИНЦИПУ</a:t>
            </a:r>
          </a:p>
        </p:txBody>
      </p:sp>
      <p:sp>
        <p:nvSpPr>
          <p:cNvPr id="173" name="Прямоугольник 172">
            <a:extLst>
              <a:ext uri="{FF2B5EF4-FFF2-40B4-BE49-F238E27FC236}">
                <a16:creationId xmlns="" xmlns:a16="http://schemas.microsoft.com/office/drawing/2014/main" id="{4EDFC0B5-3AF3-456A-910A-21FF0F4871A3}"/>
              </a:ext>
            </a:extLst>
          </p:cNvPr>
          <p:cNvSpPr/>
          <p:nvPr/>
        </p:nvSpPr>
        <p:spPr>
          <a:xfrm>
            <a:off x="789398" y="1276537"/>
            <a:ext cx="4343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Сведения о заявках на геологическое изучение ТПИ </a:t>
            </a:r>
          </a:p>
          <a:p>
            <a:pPr algn="ctr"/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(по состоянию 01.01.2018)</a:t>
            </a: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="" xmlns:a16="http://schemas.microsoft.com/office/drawing/2014/main" id="{D4617D16-F17C-4C8F-B451-EBAA55501635}"/>
              </a:ext>
            </a:extLst>
          </p:cNvPr>
          <p:cNvSpPr/>
          <p:nvPr/>
        </p:nvSpPr>
        <p:spPr>
          <a:xfrm>
            <a:off x="6787985" y="1276537"/>
            <a:ext cx="48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Динамика выдачи лицензий по «заявительному» принципу </a:t>
            </a:r>
          </a:p>
        </p:txBody>
      </p:sp>
      <p:sp>
        <p:nvSpPr>
          <p:cNvPr id="172" name="Прямоугольник 171">
            <a:extLst>
              <a:ext uri="{FF2B5EF4-FFF2-40B4-BE49-F238E27FC236}">
                <a16:creationId xmlns="" xmlns:a16="http://schemas.microsoft.com/office/drawing/2014/main" id="{E353493B-FF90-45F8-B9A2-0BB6B8613211}"/>
              </a:ext>
            </a:extLst>
          </p:cNvPr>
          <p:cNvSpPr/>
          <p:nvPr/>
        </p:nvSpPr>
        <p:spPr>
          <a:xfrm>
            <a:off x="528727" y="4722056"/>
            <a:ext cx="4580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В период с 2014 по 31.12.2017 </a:t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на геологическое изучение ТПИ подано </a:t>
            </a:r>
            <a:r>
              <a:rPr lang="ru-RU" sz="1400" b="1" dirty="0">
                <a:solidFill>
                  <a:srgbClr val="C00000"/>
                </a:solidFill>
              </a:rPr>
              <a:t>3 520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заявок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67D2B3-3D58-45E8-BEC2-6D23775DBE29}"/>
              </a:ext>
            </a:extLst>
          </p:cNvPr>
          <p:cNvSpPr txBox="1"/>
          <p:nvPr/>
        </p:nvSpPr>
        <p:spPr>
          <a:xfrm>
            <a:off x="3592902" y="3912240"/>
            <a:ext cx="1792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1200"/>
              </a:lnSpc>
            </a:pPr>
            <a:r>
              <a:rPr lang="ru-RU" sz="1200" b="1" dirty="0">
                <a:latin typeface="+mn-lt"/>
                <a:cs typeface="Arial" charset="0"/>
              </a:rPr>
              <a:t>В работе</a:t>
            </a:r>
            <a:endParaRPr lang="ru-RU" sz="1200" dirty="0">
              <a:latin typeface="+mn-lt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A56935C-97BE-4B5B-9240-E7E18D799C41}"/>
              </a:ext>
            </a:extLst>
          </p:cNvPr>
          <p:cNvSpPr txBox="1"/>
          <p:nvPr/>
        </p:nvSpPr>
        <p:spPr>
          <a:xfrm>
            <a:off x="450850" y="3611173"/>
            <a:ext cx="1792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1200"/>
              </a:lnSpc>
            </a:pPr>
            <a:r>
              <a:rPr lang="ru-RU" sz="1200" b="1" dirty="0">
                <a:latin typeface="+mn-lt"/>
                <a:cs typeface="Arial" charset="0"/>
              </a:rPr>
              <a:t>Заявка возвращена</a:t>
            </a:r>
            <a:endParaRPr lang="ru-RU" sz="1200" dirty="0">
              <a:latin typeface="+mn-lt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7FCFC58-3BCA-4DA7-9FBC-6666F93558A3}"/>
              </a:ext>
            </a:extLst>
          </p:cNvPr>
          <p:cNvSpPr txBox="1"/>
          <p:nvPr/>
        </p:nvSpPr>
        <p:spPr>
          <a:xfrm>
            <a:off x="450850" y="2311383"/>
            <a:ext cx="1792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1200"/>
              </a:lnSpc>
            </a:pPr>
            <a:r>
              <a:rPr lang="ru-RU" sz="1200" b="1" dirty="0">
                <a:latin typeface="+mn-lt"/>
                <a:cs typeface="Arial" charset="0"/>
              </a:rPr>
              <a:t>Заявка отклонена</a:t>
            </a:r>
            <a:endParaRPr lang="ru-RU" sz="1200" dirty="0">
              <a:latin typeface="+mn-lt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2D7BA91-6834-472A-9098-07972AD87305}"/>
              </a:ext>
            </a:extLst>
          </p:cNvPr>
          <p:cNvSpPr txBox="1"/>
          <p:nvPr/>
        </p:nvSpPr>
        <p:spPr>
          <a:xfrm>
            <a:off x="4035609" y="2081539"/>
            <a:ext cx="2413157" cy="906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rPr>
              <a:t>Принято решение о предоставлении права пользования недрами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rPr>
              <a:t>    Выдано – </a:t>
            </a:r>
            <a:r>
              <a:rPr lang="ru-RU" sz="1400" b="1" dirty="0">
                <a:solidFill>
                  <a:srgbClr val="C00000"/>
                </a:solidFill>
                <a:latin typeface="+mn-lt"/>
                <a:cs typeface="Arial" charset="0"/>
              </a:rPr>
              <a:t>1 188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rPr>
              <a:t>лицензий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58B5C54-9979-46FE-A3E7-A1E68F52A8E4}"/>
              </a:ext>
            </a:extLst>
          </p:cNvPr>
          <p:cNvSpPr/>
          <p:nvPr/>
        </p:nvSpPr>
        <p:spPr>
          <a:xfrm>
            <a:off x="6657413" y="4244805"/>
            <a:ext cx="5305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rgbClr val="0070C0"/>
              </a:buClr>
            </a:pPr>
            <a:r>
              <a:rPr lang="ru-RU" sz="1400" b="1" dirty="0"/>
              <a:t>«Заявительный принцип» позволяет: </a:t>
            </a:r>
          </a:p>
          <a:p>
            <a:pPr marL="216000" indent="-216000">
              <a:spcBef>
                <a:spcPts val="0"/>
              </a:spcBef>
              <a:buClr>
                <a:srgbClr val="0056B4"/>
              </a:buClr>
              <a:buFont typeface="Wingdings" panose="05000000000000000000" pitchFamily="2" charset="2"/>
              <a:buChar char="n"/>
            </a:pPr>
            <a:r>
              <a:rPr lang="ru-RU" sz="1400" dirty="0"/>
              <a:t>снизить бюджетные затраты на ГРР </a:t>
            </a:r>
          </a:p>
          <a:p>
            <a:pPr marL="216000" indent="-216000">
              <a:spcBef>
                <a:spcPts val="0"/>
              </a:spcBef>
              <a:buClr>
                <a:srgbClr val="0056B4"/>
              </a:buClr>
              <a:buFont typeface="Wingdings" panose="05000000000000000000" pitchFamily="2" charset="2"/>
              <a:buChar char="n"/>
            </a:pPr>
            <a:r>
              <a:rPr lang="ru-RU" sz="1400" dirty="0"/>
              <a:t>увеличить объемы ГРР в денежном и физическом выражении</a:t>
            </a:r>
          </a:p>
          <a:p>
            <a:pPr marL="216000" indent="-216000">
              <a:spcBef>
                <a:spcPts val="0"/>
              </a:spcBef>
              <a:buClr>
                <a:srgbClr val="0056B4"/>
              </a:buClr>
              <a:buFont typeface="Wingdings" panose="05000000000000000000" pitchFamily="2" charset="2"/>
              <a:buChar char="n"/>
            </a:pPr>
            <a:r>
              <a:rPr lang="ru-RU" sz="1400" dirty="0"/>
              <a:t>увеличить количество открытий новых месторождений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2180BA68-B04B-48C4-868E-3A1DAC350A58}"/>
              </a:ext>
            </a:extLst>
          </p:cNvPr>
          <p:cNvGrpSpPr/>
          <p:nvPr/>
        </p:nvGrpSpPr>
        <p:grpSpPr>
          <a:xfrm>
            <a:off x="6602147" y="1677725"/>
            <a:ext cx="5037966" cy="2475902"/>
            <a:chOff x="6096000" y="1580722"/>
            <a:chExt cx="5248349" cy="2475902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14B07877-F8A8-4406-AD8E-0BF691154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3871"/>
            <a:stretch/>
          </p:blipFill>
          <p:spPr>
            <a:xfrm>
              <a:off x="6096000" y="3429000"/>
              <a:ext cx="5236918" cy="627624"/>
            </a:xfrm>
            <a:prstGeom prst="rect">
              <a:avLst/>
            </a:prstGeom>
          </p:spPr>
        </p:pic>
        <p:graphicFrame>
          <p:nvGraphicFramePr>
            <p:cNvPr id="22" name="Диаграмма 21">
              <a:extLst>
                <a:ext uri="{FF2B5EF4-FFF2-40B4-BE49-F238E27FC236}">
                  <a16:creationId xmlns="" xmlns:a16="http://schemas.microsoft.com/office/drawing/2014/main" id="{716BC62E-3ABE-4EAA-8989-D3DFCDFDFAB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47475715"/>
                </p:ext>
              </p:extLst>
            </p:nvPr>
          </p:nvGraphicFramePr>
          <p:xfrm>
            <a:off x="6106886" y="1580722"/>
            <a:ext cx="5237463" cy="1867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F995E929-5A39-4B56-B4CF-61328993655B}"/>
              </a:ext>
            </a:extLst>
          </p:cNvPr>
          <p:cNvCxnSpPr>
            <a:cxnSpLocks/>
          </p:cNvCxnSpPr>
          <p:nvPr/>
        </p:nvCxnSpPr>
        <p:spPr>
          <a:xfrm>
            <a:off x="6346982" y="3406961"/>
            <a:ext cx="4907280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="" xmlns:a16="http://schemas.microsoft.com/office/drawing/2014/main" id="{6908E6EB-BE26-4B70-B2C9-EC444C4D7EEB}"/>
              </a:ext>
            </a:extLst>
          </p:cNvPr>
          <p:cNvCxnSpPr>
            <a:cxnSpLocks/>
          </p:cNvCxnSpPr>
          <p:nvPr/>
        </p:nvCxnSpPr>
        <p:spPr>
          <a:xfrm>
            <a:off x="3933825" y="3018397"/>
            <a:ext cx="2413157" cy="0"/>
          </a:xfrm>
          <a:prstGeom prst="straightConnector1">
            <a:avLst/>
          </a:prstGeom>
          <a:ln w="19050">
            <a:solidFill>
              <a:srgbClr val="1D61B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8727" y="5588799"/>
            <a:ext cx="5405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По состоянию на 01.03.2018 </a:t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рассмотрено </a:t>
            </a:r>
            <a:r>
              <a:rPr lang="ru-RU" sz="1400" b="1" dirty="0">
                <a:solidFill>
                  <a:srgbClr val="C00000"/>
                </a:solidFill>
              </a:rPr>
              <a:t>734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проекта по лицензиям, предоставленным по заявительному принципу с общей стоимостью ГРР – </a:t>
            </a:r>
            <a:r>
              <a:rPr lang="ru-RU" sz="1400" b="1" dirty="0">
                <a:solidFill>
                  <a:srgbClr val="C00000"/>
                </a:solidFill>
              </a:rPr>
              <a:t>55,1 млрд руб.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57413" y="5376340"/>
            <a:ext cx="5405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374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проекта (51 % от всех проектов) </a:t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имеют стоимость свыше 50 млн. руб. </a:t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и составляют в общей сумме </a:t>
            </a:r>
            <a:r>
              <a:rPr lang="ru-RU" sz="1400" b="1" dirty="0">
                <a:solidFill>
                  <a:srgbClr val="C00000"/>
                </a:solidFill>
              </a:rPr>
              <a:t>47,8 млрд руб. </a:t>
            </a:r>
            <a:br>
              <a:rPr lang="ru-RU" sz="1400" b="1" dirty="0">
                <a:solidFill>
                  <a:srgbClr val="C00000"/>
                </a:solidFill>
              </a:rPr>
            </a:b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(87% от стоимости всех проектов).</a:t>
            </a:r>
          </a:p>
        </p:txBody>
      </p:sp>
      <p:sp>
        <p:nvSpPr>
          <p:cNvPr id="24" name="Номер слайда 2">
            <a:extLst>
              <a:ext uri="{FF2B5EF4-FFF2-40B4-BE49-F238E27FC236}">
                <a16:creationId xmlns="" xmlns:a16="http://schemas.microsoft.com/office/drawing/2014/main" id="{239B239C-B0E0-46C9-9089-A48E84B7BAEE}"/>
              </a:ext>
            </a:extLst>
          </p:cNvPr>
          <p:cNvSpPr txBox="1">
            <a:spLocks/>
          </p:cNvSpPr>
          <p:nvPr/>
        </p:nvSpPr>
        <p:spPr>
          <a:xfrm>
            <a:off x="11092543" y="6481401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21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92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горы">
            <a:extLst>
              <a:ext uri="{FF2B5EF4-FFF2-40B4-BE49-F238E27FC236}">
                <a16:creationId xmlns="" xmlns:a16="http://schemas.microsoft.com/office/drawing/2014/main" id="{7D933BB0-6FA4-4F7C-90FF-2DF2BA73E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5"/>
          <a:stretch/>
        </p:blipFill>
        <p:spPr bwMode="auto">
          <a:xfrm>
            <a:off x="0" y="3749124"/>
            <a:ext cx="12192000" cy="310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A5F7C433-4B00-437F-ACA7-12ACC16B1FEF}"/>
              </a:ext>
            </a:extLst>
          </p:cNvPr>
          <p:cNvSpPr/>
          <p:nvPr/>
        </p:nvSpPr>
        <p:spPr>
          <a:xfrm flipH="1">
            <a:off x="-2044" y="3749124"/>
            <a:ext cx="12191999" cy="2422424"/>
          </a:xfrm>
          <a:prstGeom prst="rect">
            <a:avLst/>
          </a:prstGeom>
          <a:gradFill>
            <a:gsLst>
              <a:gs pos="44056">
                <a:srgbClr val="FFFFFF">
                  <a:alpha val="74000"/>
                </a:srgbClr>
              </a:gs>
              <a:gs pos="16000">
                <a:srgbClr val="FFFFFF">
                  <a:alpha val="9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54"/>
          </a:p>
        </p:txBody>
      </p:sp>
      <p:sp>
        <p:nvSpPr>
          <p:cNvPr id="21" name="Номер слайда 2"/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22</a:t>
            </a:fld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="" xmlns:a16="http://schemas.microsoft.com/office/drawing/2014/main" id="{D4617D16-F17C-4C8F-B451-EBAA55501635}"/>
              </a:ext>
            </a:extLst>
          </p:cNvPr>
          <p:cNvSpPr/>
          <p:nvPr/>
        </p:nvSpPr>
        <p:spPr>
          <a:xfrm>
            <a:off x="-301350" y="1210042"/>
            <a:ext cx="6501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85CAD"/>
                </a:solidFill>
              </a:rPr>
              <a:t>Государственная экспертиза запасов </a:t>
            </a:r>
          </a:p>
          <a:p>
            <a:pPr algn="ctr"/>
            <a:r>
              <a:rPr lang="ru-RU" sz="1400" b="1" dirty="0">
                <a:solidFill>
                  <a:srgbClr val="185CAD"/>
                </a:solidFill>
              </a:rPr>
              <a:t>полезных ископаемых по данным ФБУ «ГКЗ»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FE40D779-13C9-4378-B071-440E863A75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5045074"/>
              </p:ext>
            </p:extLst>
          </p:nvPr>
        </p:nvGraphicFramePr>
        <p:xfrm>
          <a:off x="976782" y="1726445"/>
          <a:ext cx="3900937" cy="389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27BDD3E-63BE-4250-8993-68D05DA953C5}"/>
              </a:ext>
            </a:extLst>
          </p:cNvPr>
          <p:cNvSpPr txBox="1"/>
          <p:nvPr/>
        </p:nvSpPr>
        <p:spPr>
          <a:xfrm>
            <a:off x="4596603" y="1885445"/>
            <a:ext cx="8162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1200"/>
              </a:lnSpc>
            </a:pPr>
            <a:r>
              <a:rPr lang="ru-RU" sz="1400" b="1" dirty="0">
                <a:solidFill>
                  <a:srgbClr val="C00000"/>
                </a:solidFill>
                <a:latin typeface="+mn-lt"/>
                <a:cs typeface="Arial" charset="0"/>
              </a:rPr>
              <a:t>ВСЕГО</a:t>
            </a:r>
            <a:endParaRPr lang="ru-RU" sz="1400" dirty="0">
              <a:solidFill>
                <a:srgbClr val="C00000"/>
              </a:solidFill>
              <a:latin typeface="+mn-lt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061C4C8-BFAA-4483-8B93-D68926B6B682}"/>
              </a:ext>
            </a:extLst>
          </p:cNvPr>
          <p:cNvSpPr txBox="1"/>
          <p:nvPr/>
        </p:nvSpPr>
        <p:spPr>
          <a:xfrm>
            <a:off x="4415438" y="4131487"/>
            <a:ext cx="816231" cy="25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1200"/>
              </a:lnSpc>
            </a:pPr>
            <a:r>
              <a:rPr lang="ru-RU" sz="1400" b="1" dirty="0">
                <a:latin typeface="+mn-lt"/>
                <a:cs typeface="Arial" charset="0"/>
              </a:rPr>
              <a:t>УВС</a:t>
            </a:r>
            <a:endParaRPr lang="ru-RU" sz="1400" dirty="0">
              <a:latin typeface="+mn-lt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049341C-B1E6-418A-8A60-298F938C0CD1}"/>
              </a:ext>
            </a:extLst>
          </p:cNvPr>
          <p:cNvSpPr txBox="1"/>
          <p:nvPr/>
        </p:nvSpPr>
        <p:spPr>
          <a:xfrm>
            <a:off x="4407818" y="2308149"/>
            <a:ext cx="1230507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1200"/>
              </a:lnSpc>
            </a:pPr>
            <a:r>
              <a:rPr lang="ru-RU" sz="1400" b="1" dirty="0">
                <a:latin typeface="+mn-lt"/>
                <a:cs typeface="Arial" charset="0"/>
              </a:rPr>
              <a:t>Подземные воды</a:t>
            </a:r>
            <a:endParaRPr lang="ru-RU" sz="1400" dirty="0">
              <a:latin typeface="+mn-lt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C1F2B06-158A-4074-81AF-A38AFDB692B6}"/>
              </a:ext>
            </a:extLst>
          </p:cNvPr>
          <p:cNvSpPr txBox="1"/>
          <p:nvPr/>
        </p:nvSpPr>
        <p:spPr>
          <a:xfrm>
            <a:off x="4407818" y="2869928"/>
            <a:ext cx="816231" cy="25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1200"/>
              </a:lnSpc>
            </a:pPr>
            <a:r>
              <a:rPr lang="ru-RU" sz="1400" b="1" dirty="0">
                <a:latin typeface="+mn-lt"/>
                <a:cs typeface="Arial" charset="0"/>
              </a:rPr>
              <a:t>ТПИ</a:t>
            </a:r>
            <a:endParaRPr lang="ru-RU" sz="1400" dirty="0">
              <a:latin typeface="+mn-lt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54502" y="2127329"/>
            <a:ext cx="535234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2" indent="-216000" eaLnBrk="1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 2" panose="05020102010507070707" pitchFamily="18" charset="2"/>
              <a:buChar char="¢"/>
            </a:pPr>
            <a:r>
              <a:rPr lang="ru-RU" sz="1300" b="1" dirty="0">
                <a:latin typeface="+mn-lt"/>
              </a:rPr>
              <a:t>Количество экспертиз запасов подземных вод в последние два года уменьшилось более чем в 3 раза в связи с передачей соответствующих полномочий субъектам Российской Федерации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76A6C990-0391-441F-9F4B-204251037FDC}"/>
              </a:ext>
            </a:extLst>
          </p:cNvPr>
          <p:cNvSpPr/>
          <p:nvPr/>
        </p:nvSpPr>
        <p:spPr>
          <a:xfrm>
            <a:off x="5854501" y="2910155"/>
            <a:ext cx="547643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2" indent="-216000" eaLnBrk="1" hangingPunct="1">
              <a:spcBef>
                <a:spcPts val="600"/>
              </a:spcBef>
              <a:buClr>
                <a:srgbClr val="245B74"/>
              </a:buClr>
              <a:buFont typeface="Wingdings 2" panose="05020102010507070707" pitchFamily="18" charset="2"/>
              <a:buChar char="¢"/>
              <a:tabLst>
                <a:tab pos="457200" algn="l"/>
              </a:tabLst>
            </a:pPr>
            <a:r>
              <a:rPr lang="ru-RU" sz="1300" b="1" dirty="0">
                <a:latin typeface="+mn-lt"/>
              </a:rPr>
              <a:t>Количество заключений по твердым полезным ископаемым остается стабильным, основные объемы экспертиз связаны с подсчетом запасов угля, золота, цементного сырья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A149D5D7-682D-46E8-991E-F8B95D5667BA}"/>
              </a:ext>
            </a:extLst>
          </p:cNvPr>
          <p:cNvSpPr/>
          <p:nvPr/>
        </p:nvSpPr>
        <p:spPr>
          <a:xfrm>
            <a:off x="5854501" y="3716123"/>
            <a:ext cx="562121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lvl="2" indent="-216000" eaLnBrk="1" hangingPunct="1">
              <a:spcBef>
                <a:spcPts val="600"/>
              </a:spcBef>
              <a:buClr>
                <a:srgbClr val="E06E24"/>
              </a:buClr>
              <a:buFont typeface="Wingdings 2" panose="05020102010507070707" pitchFamily="18" charset="2"/>
              <a:buChar char="¢"/>
              <a:tabLst>
                <a:tab pos="457200" algn="l"/>
              </a:tabLst>
            </a:pPr>
            <a:r>
              <a:rPr lang="ru-RU" sz="1300" b="1" dirty="0">
                <a:latin typeface="+mn-lt"/>
              </a:rPr>
              <a:t>Количество экспертиз по углеводородному сырью увеличилось в 3 раза </a:t>
            </a:r>
            <a:br>
              <a:rPr lang="ru-RU" sz="1300" b="1" dirty="0">
                <a:latin typeface="+mn-lt"/>
              </a:rPr>
            </a:br>
            <a:r>
              <a:rPr lang="ru-RU" sz="1300" b="1" dirty="0">
                <a:cs typeface="Times New Roman" panose="02020603050405020304" pitchFamily="18" charset="0"/>
              </a:rPr>
              <a:t>(по сравнению с 2015 г.)</a:t>
            </a:r>
            <a:r>
              <a:rPr lang="ru-RU" sz="1300" b="1" dirty="0"/>
              <a:t> </a:t>
            </a:r>
            <a:r>
              <a:rPr lang="ru-RU" sz="1300" b="1" dirty="0">
                <a:latin typeface="+mn-lt"/>
              </a:rPr>
              <a:t>после введения новой Классификации </a:t>
            </a:r>
            <a:r>
              <a:rPr lang="ru-RU" sz="1300" b="1" dirty="0"/>
              <a:t>запасов и ресурсов нефти и горючих газов (2016), которая зарекомендовала себя как эффективный инструмент для мониторинга трудноизвлекаемых запасов нефти и регулирования их промышленного освоения</a:t>
            </a:r>
            <a:endParaRPr lang="ru-RU" sz="1300" b="1" dirty="0">
              <a:latin typeface="+mn-lt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67EF93D0-7C3A-4917-A748-AB9C0FA36B3A}"/>
              </a:ext>
            </a:extLst>
          </p:cNvPr>
          <p:cNvSpPr/>
          <p:nvPr/>
        </p:nvSpPr>
        <p:spPr>
          <a:xfrm>
            <a:off x="1148948" y="399469"/>
            <a:ext cx="975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6332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ГОСУДАРСТВЕННАЯ ЭКСПЕРТИЗА ЗАПАСОВ ПОЛЕЗНЫХ ИСКОПАЕМЫХ В 2017 ГОДУ</a:t>
            </a:r>
          </a:p>
        </p:txBody>
      </p:sp>
    </p:spTree>
    <p:extLst>
      <p:ext uri="{BB962C8B-B14F-4D97-AF65-F5344CB8AC3E}">
        <p14:creationId xmlns:p14="http://schemas.microsoft.com/office/powerpoint/2010/main" val="3399098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782AE7C-29FF-4660-9F8D-FA4CB102593E}"/>
              </a:ext>
            </a:extLst>
          </p:cNvPr>
          <p:cNvSpPr/>
          <p:nvPr/>
        </p:nvSpPr>
        <p:spPr>
          <a:xfrm>
            <a:off x="644192" y="1133236"/>
            <a:ext cx="4705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266B7"/>
                </a:solidFill>
              </a:rPr>
              <a:t>Центральная комиссия Роснедр по разработке</a:t>
            </a: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="" xmlns:a16="http://schemas.microsoft.com/office/drawing/2014/main" id="{6A2D69DC-13D7-42CB-A6BB-A65EDB385A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4500566"/>
              </p:ext>
            </p:extLst>
          </p:nvPr>
        </p:nvGraphicFramePr>
        <p:xfrm>
          <a:off x="644192" y="2013147"/>
          <a:ext cx="4879319" cy="421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DE811175-D863-4712-9452-CF9EA7691456}"/>
              </a:ext>
            </a:extLst>
          </p:cNvPr>
          <p:cNvGrpSpPr/>
          <p:nvPr/>
        </p:nvGrpSpPr>
        <p:grpSpPr>
          <a:xfrm>
            <a:off x="4558081" y="2046825"/>
            <a:ext cx="1625190" cy="3256887"/>
            <a:chOff x="4529915" y="2352458"/>
            <a:chExt cx="1625190" cy="3256887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F523A0E5-3AE3-41AB-944E-BBA3DC0DCE33}"/>
                </a:ext>
              </a:extLst>
            </p:cNvPr>
            <p:cNvSpPr txBox="1"/>
            <p:nvPr/>
          </p:nvSpPr>
          <p:spPr>
            <a:xfrm>
              <a:off x="4620097" y="2352458"/>
              <a:ext cx="1535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ts val="1200"/>
                </a:lnSpc>
              </a:pPr>
              <a:r>
                <a:rPr lang="ru-RU" sz="1400" b="1" dirty="0">
                  <a:latin typeface="+mn-lt"/>
                  <a:cs typeface="Arial" charset="0"/>
                </a:rPr>
                <a:t>Подземные сооружения</a:t>
              </a:r>
              <a:endParaRPr lang="ru-RU" sz="1400" dirty="0">
                <a:latin typeface="+mn-lt"/>
                <a:cs typeface="Arial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DC76DBE-743B-4F0C-BF6D-AFCF07239100}"/>
                </a:ext>
              </a:extLst>
            </p:cNvPr>
            <p:cNvSpPr txBox="1"/>
            <p:nvPr/>
          </p:nvSpPr>
          <p:spPr>
            <a:xfrm>
              <a:off x="4529916" y="4847897"/>
              <a:ext cx="1203810" cy="40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ts val="1200"/>
                </a:lnSpc>
              </a:pPr>
              <a:r>
                <a:rPr lang="ru-RU" sz="1400" b="1" dirty="0">
                  <a:solidFill>
                    <a:srgbClr val="0070C0"/>
                  </a:solidFill>
                  <a:latin typeface="+mn-lt"/>
                  <a:cs typeface="Arial" charset="0"/>
                </a:rPr>
                <a:t>Подземные воды</a:t>
              </a:r>
              <a:endParaRPr lang="ru-RU" sz="1400" dirty="0">
                <a:solidFill>
                  <a:srgbClr val="0070C0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2AF4B5A9-20D2-4EF0-9AC5-148ED0AF8A34}"/>
                </a:ext>
              </a:extLst>
            </p:cNvPr>
            <p:cNvSpPr txBox="1"/>
            <p:nvPr/>
          </p:nvSpPr>
          <p:spPr>
            <a:xfrm>
              <a:off x="4529916" y="5354211"/>
              <a:ext cx="816231" cy="25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ts val="1200"/>
                </a:lnSpc>
              </a:pPr>
              <a:r>
                <a:rPr lang="ru-RU" sz="1400" b="1" dirty="0">
                  <a:latin typeface="+mn-lt"/>
                  <a:cs typeface="Arial" charset="0"/>
                </a:rPr>
                <a:t>ТПИ</a:t>
              </a:r>
              <a:endParaRPr lang="ru-RU" sz="1400" dirty="0">
                <a:latin typeface="+mn-lt"/>
                <a:cs typeface="Arial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F2E98520-CD02-4DAE-8AAF-E022CB02ABFE}"/>
                </a:ext>
              </a:extLst>
            </p:cNvPr>
            <p:cNvSpPr txBox="1"/>
            <p:nvPr/>
          </p:nvSpPr>
          <p:spPr>
            <a:xfrm>
              <a:off x="4529915" y="3668373"/>
              <a:ext cx="816231" cy="25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ts val="1200"/>
                </a:lnSpc>
              </a:pPr>
              <a:r>
                <a:rPr lang="ru-RU" sz="1400" b="1" dirty="0">
                  <a:latin typeface="+mn-lt"/>
                  <a:cs typeface="Arial" charset="0"/>
                </a:rPr>
                <a:t>УВС</a:t>
              </a:r>
              <a:endParaRPr lang="ru-RU" sz="1400" dirty="0">
                <a:latin typeface="+mn-lt"/>
                <a:cs typeface="Arial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55931FE-DA59-4B4F-860C-5037B2D2B75E}"/>
              </a:ext>
            </a:extLst>
          </p:cNvPr>
          <p:cNvSpPr txBox="1"/>
          <p:nvPr/>
        </p:nvSpPr>
        <p:spPr>
          <a:xfrm>
            <a:off x="8041716" y="2594410"/>
            <a:ext cx="2505168" cy="56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1200"/>
              </a:lnSpc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charset="0"/>
              </a:rPr>
              <a:t>Проектные документы не связанные с добычей полезных ископаемых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F58F8C-CFD1-4E64-AFF4-9D0F448F09BB}"/>
              </a:ext>
            </a:extLst>
          </p:cNvPr>
          <p:cNvSpPr txBox="1"/>
          <p:nvPr/>
        </p:nvSpPr>
        <p:spPr>
          <a:xfrm>
            <a:off x="10933908" y="3938277"/>
            <a:ext cx="1188806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1200"/>
              </a:lnSpc>
            </a:pPr>
            <a:r>
              <a:rPr lang="ru-RU" sz="1400" b="1" dirty="0">
                <a:solidFill>
                  <a:srgbClr val="0070C0"/>
                </a:solidFill>
                <a:latin typeface="+mn-lt"/>
                <a:cs typeface="Arial" charset="0"/>
              </a:rPr>
              <a:t>Подземные воды</a:t>
            </a:r>
            <a:endParaRPr lang="ru-RU" sz="1400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E42B5C-C6B1-4523-8645-6096A7E9BBD5}"/>
              </a:ext>
            </a:extLst>
          </p:cNvPr>
          <p:cNvSpPr txBox="1"/>
          <p:nvPr/>
        </p:nvSpPr>
        <p:spPr>
          <a:xfrm>
            <a:off x="10993303" y="5016707"/>
            <a:ext cx="816231" cy="25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1200"/>
              </a:lnSpc>
            </a:pPr>
            <a:r>
              <a:rPr lang="ru-RU" sz="1400" b="1" dirty="0">
                <a:latin typeface="+mn-lt"/>
                <a:cs typeface="Arial" charset="0"/>
              </a:rPr>
              <a:t>ТПИ</a:t>
            </a:r>
            <a:endParaRPr lang="ru-RU" sz="1400" dirty="0">
              <a:latin typeface="+mn-lt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E1F132D-7387-4AA6-91B4-2FE8B436DABB}"/>
              </a:ext>
            </a:extLst>
          </p:cNvPr>
          <p:cNvSpPr txBox="1"/>
          <p:nvPr/>
        </p:nvSpPr>
        <p:spPr>
          <a:xfrm>
            <a:off x="10985370" y="3485851"/>
            <a:ext cx="816231" cy="25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ts val="1200"/>
              </a:lnSpc>
            </a:pPr>
            <a:r>
              <a:rPr lang="ru-RU" sz="1400" b="1" dirty="0">
                <a:latin typeface="+mn-lt"/>
                <a:cs typeface="Arial" charset="0"/>
              </a:rPr>
              <a:t>УВС</a:t>
            </a:r>
            <a:endParaRPr lang="ru-RU" sz="1400" dirty="0">
              <a:latin typeface="+mn-lt"/>
              <a:cs typeface="Arial" charset="0"/>
            </a:endParaRPr>
          </a:p>
        </p:txBody>
      </p:sp>
      <p:graphicFrame>
        <p:nvGraphicFramePr>
          <p:cNvPr id="25" name="Диаграмма 24">
            <a:extLst>
              <a:ext uri="{FF2B5EF4-FFF2-40B4-BE49-F238E27FC236}">
                <a16:creationId xmlns=""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3970"/>
              </p:ext>
            </p:extLst>
          </p:nvPr>
        </p:nvGraphicFramePr>
        <p:xfrm>
          <a:off x="6183271" y="1471790"/>
          <a:ext cx="5063817" cy="4650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C2C2FA0-E1E6-4D37-98D1-89C5D5D179A4}"/>
              </a:ext>
            </a:extLst>
          </p:cNvPr>
          <p:cNvSpPr/>
          <p:nvPr/>
        </p:nvSpPr>
        <p:spPr>
          <a:xfrm>
            <a:off x="6464494" y="1122848"/>
            <a:ext cx="5063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2266B7"/>
                </a:solidFill>
              </a:rPr>
              <a:t>Территориальные комиссии по разработке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60177E23-E28E-4C3E-ACC3-0C33AB937D9E}"/>
              </a:ext>
            </a:extLst>
          </p:cNvPr>
          <p:cNvCxnSpPr>
            <a:cxnSpLocks/>
          </p:cNvCxnSpPr>
          <p:nvPr/>
        </p:nvCxnSpPr>
        <p:spPr>
          <a:xfrm>
            <a:off x="8041716" y="3157321"/>
            <a:ext cx="18643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5ACAB085-D126-4ADD-8D09-99BCD466DB89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СОГЛАСОВАНИЕ ПРОЕКТНОЙ И ТЕХНИЧЕСКОЙ ДОКУМЕНТАЦИИ НА РАЗРАБОТКУ МЕСТОРОЖДЕНИЙ ПОЛЕЗНЫХ ИСКОПАЕМЫХ В 2017 ГОДУ</a:t>
            </a:r>
          </a:p>
        </p:txBody>
      </p:sp>
      <p:sp>
        <p:nvSpPr>
          <p:cNvPr id="21" name="Номер слайда 2">
            <a:extLst>
              <a:ext uri="{FF2B5EF4-FFF2-40B4-BE49-F238E27FC236}">
                <a16:creationId xmlns="" xmlns:a16="http://schemas.microsoft.com/office/drawing/2014/main" id="{3ADC83E0-7245-4302-9C4D-497C37F56DD2}"/>
              </a:ext>
            </a:extLst>
          </p:cNvPr>
          <p:cNvSpPr txBox="1">
            <a:spLocks/>
          </p:cNvSpPr>
          <p:nvPr/>
        </p:nvSpPr>
        <p:spPr>
          <a:xfrm>
            <a:off x="11092543" y="6481401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23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894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A869F610-79C2-4464-B808-0B3F957ECA67}"/>
              </a:ext>
            </a:extLst>
          </p:cNvPr>
          <p:cNvGrpSpPr/>
          <p:nvPr/>
        </p:nvGrpSpPr>
        <p:grpSpPr>
          <a:xfrm>
            <a:off x="1093592" y="1861731"/>
            <a:ext cx="5573908" cy="4677181"/>
            <a:chOff x="1030092" y="1861731"/>
            <a:chExt cx="5573908" cy="4677181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470A221-ED77-4704-A02C-3342822200BB}"/>
                </a:ext>
              </a:extLst>
            </p:cNvPr>
            <p:cNvSpPr txBox="1"/>
            <p:nvPr/>
          </p:nvSpPr>
          <p:spPr>
            <a:xfrm>
              <a:off x="4865492" y="2404688"/>
              <a:ext cx="816231" cy="25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ts val="1200"/>
                </a:lnSpc>
              </a:pPr>
              <a:r>
                <a:rPr lang="ru-RU" sz="1400" b="1" dirty="0">
                  <a:solidFill>
                    <a:schemeClr val="accent5">
                      <a:lumMod val="50000"/>
                    </a:schemeClr>
                  </a:solidFill>
                  <a:latin typeface="+mn-lt"/>
                  <a:cs typeface="Arial" charset="0"/>
                </a:rPr>
                <a:t>Прочие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FCC2CA2-DD4D-4330-BA86-13593A45F352}"/>
                </a:ext>
              </a:extLst>
            </p:cNvPr>
            <p:cNvSpPr txBox="1"/>
            <p:nvPr/>
          </p:nvSpPr>
          <p:spPr>
            <a:xfrm>
              <a:off x="4865493" y="5625404"/>
              <a:ext cx="816231" cy="25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ts val="1200"/>
                </a:lnSpc>
              </a:pPr>
              <a:r>
                <a:rPr lang="ru-RU" sz="1400" b="1" dirty="0">
                  <a:solidFill>
                    <a:schemeClr val="accent5">
                      <a:lumMod val="50000"/>
                    </a:schemeClr>
                  </a:solidFill>
                  <a:latin typeface="+mn-lt"/>
                  <a:cs typeface="Arial" charset="0"/>
                </a:rPr>
                <a:t>УВС</a:t>
              </a:r>
              <a:endParaRPr lang="ru-RU" sz="1400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0A95B93C-52E2-424E-9B56-C3BD34EA45F8}"/>
                </a:ext>
              </a:extLst>
            </p:cNvPr>
            <p:cNvSpPr txBox="1"/>
            <p:nvPr/>
          </p:nvSpPr>
          <p:spPr>
            <a:xfrm>
              <a:off x="4865493" y="2977166"/>
              <a:ext cx="17385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ts val="1200"/>
                </a:lnSpc>
              </a:pPr>
              <a:r>
                <a:rPr lang="ru-RU" sz="1400" b="1" dirty="0">
                  <a:solidFill>
                    <a:schemeClr val="accent5">
                      <a:lumMod val="50000"/>
                    </a:schemeClr>
                  </a:solidFill>
                  <a:latin typeface="+mn-lt"/>
                  <a:cs typeface="Arial" charset="0"/>
                </a:rPr>
                <a:t>Подземные воды</a:t>
              </a:r>
              <a:endParaRPr lang="ru-RU" sz="1400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C6B9742C-CBE9-4AEE-8B4B-92BD350990EC}"/>
                </a:ext>
              </a:extLst>
            </p:cNvPr>
            <p:cNvSpPr txBox="1"/>
            <p:nvPr/>
          </p:nvSpPr>
          <p:spPr>
            <a:xfrm>
              <a:off x="4865493" y="4385986"/>
              <a:ext cx="816231" cy="25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ts val="1200"/>
                </a:lnSpc>
              </a:pPr>
              <a:r>
                <a:rPr lang="ru-RU" sz="1400" b="1" dirty="0">
                  <a:solidFill>
                    <a:schemeClr val="accent5">
                      <a:lumMod val="50000"/>
                    </a:schemeClr>
                  </a:solidFill>
                  <a:latin typeface="+mn-lt"/>
                  <a:cs typeface="Arial" charset="0"/>
                </a:rPr>
                <a:t>ТПИ</a:t>
              </a:r>
              <a:endParaRPr lang="ru-RU" sz="1400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charset="0"/>
              </a:endParaRPr>
            </a:p>
          </p:txBody>
        </p:sp>
        <p:graphicFrame>
          <p:nvGraphicFramePr>
            <p:cNvPr id="12" name="Диаграмма 11">
              <a:extLst>
                <a:ext uri="{FF2B5EF4-FFF2-40B4-BE49-F238E27FC236}">
                  <a16:creationId xmlns="" xmlns:a16="http://schemas.microsoft.com/office/drawing/2014/main" id="{EAD3B561-9ABF-4AB3-94C1-5EF3AAD1701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62172434"/>
                </p:ext>
              </p:extLst>
            </p:nvPr>
          </p:nvGraphicFramePr>
          <p:xfrm>
            <a:off x="1030092" y="1861731"/>
            <a:ext cx="3955742" cy="46771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DB3D1512-53BE-4DA1-A6ED-E6B29B907330}"/>
              </a:ext>
            </a:extLst>
          </p:cNvPr>
          <p:cNvSpPr/>
          <p:nvPr/>
        </p:nvSpPr>
        <p:spPr>
          <a:xfrm>
            <a:off x="552659" y="1304216"/>
            <a:ext cx="5451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266B7"/>
                </a:solidFill>
              </a:rPr>
              <a:t>Государственная экспертиза проектов геологического изучения недр по данным ФГКУ «</a:t>
            </a:r>
            <a:r>
              <a:rPr lang="ru-RU" sz="1600" b="1" dirty="0" err="1">
                <a:solidFill>
                  <a:srgbClr val="2266B7"/>
                </a:solidFill>
              </a:rPr>
              <a:t>Росгеолэкспертиза</a:t>
            </a:r>
            <a:r>
              <a:rPr lang="ru-RU" sz="1600" b="1" dirty="0">
                <a:solidFill>
                  <a:srgbClr val="2266B7"/>
                </a:solidFill>
              </a:rPr>
              <a:t>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FC826510-1E81-48B3-8267-C88B8F9AFA00}"/>
              </a:ext>
            </a:extLst>
          </p:cNvPr>
          <p:cNvSpPr/>
          <p:nvPr/>
        </p:nvSpPr>
        <p:spPr>
          <a:xfrm>
            <a:off x="6908800" y="1596603"/>
            <a:ext cx="4851400" cy="138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lvl="2" indent="-252000" eaLnBrk="0" hangingPunct="0">
              <a:lnSpc>
                <a:spcPct val="107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Количество экспертиз по подземным водам увеличилось в 1,7 раза.</a:t>
            </a:r>
          </a:p>
          <a:p>
            <a:pPr marL="252000" lvl="2" indent="-252000" eaLnBrk="0" hangingPunct="0">
              <a:lnSpc>
                <a:spcPct val="107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Количество экспертиз по твердым полезным ископаемым увеличилось в 3,1 раза. </a:t>
            </a:r>
          </a:p>
          <a:p>
            <a:pPr marL="252000" lvl="2" indent="-252000" eaLnBrk="0" hangingPunct="0">
              <a:lnSpc>
                <a:spcPct val="107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Количество экспертиз по УВС увеличилось 1,9 раза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0ADEC85-6AD4-4800-B262-82CCAD01692C}"/>
              </a:ext>
            </a:extLst>
          </p:cNvPr>
          <p:cNvSpPr/>
          <p:nvPr/>
        </p:nvSpPr>
        <p:spPr>
          <a:xfrm>
            <a:off x="6908800" y="3448343"/>
            <a:ext cx="4851400" cy="2693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spcBef>
                <a:spcPts val="600"/>
              </a:spcBef>
              <a:buClr>
                <a:srgbClr val="0056B4"/>
              </a:buClr>
            </a:pPr>
            <a:r>
              <a:rPr lang="ru-RU" sz="1400" b="1" dirty="0">
                <a:solidFill>
                  <a:schemeClr val="tx1"/>
                </a:solidFill>
              </a:rPr>
              <a:t>Основными факторами, повлиявшими на увеличение количества экспертиз проектной документации на геологическое изучение недр повлияли следующие:</a:t>
            </a:r>
          </a:p>
          <a:p>
            <a:pPr marL="216000" lvl="2" indent="-216000">
              <a:spcBef>
                <a:spcPts val="600"/>
              </a:spcBef>
              <a:buClr>
                <a:srgbClr val="0056B4"/>
              </a:buClr>
              <a:buFont typeface="Wingdings" panose="05000000000000000000" pitchFamily="2" charset="2"/>
              <a:buChar char="n"/>
            </a:pPr>
            <a:r>
              <a:rPr lang="ru-RU" sz="1400" dirty="0">
                <a:solidFill>
                  <a:schemeClr val="tx1"/>
                </a:solidFill>
              </a:rPr>
              <a:t>проведение актуализации лицензий, когда основные обязательства по лицензиям перенесены в проектную документацию;</a:t>
            </a:r>
          </a:p>
          <a:p>
            <a:pPr marL="216000" lvl="2" indent="-216000">
              <a:spcBef>
                <a:spcPts val="600"/>
              </a:spcBef>
              <a:buClr>
                <a:srgbClr val="0056B4"/>
              </a:buClr>
              <a:buFont typeface="Wingdings" panose="05000000000000000000" pitchFamily="2" charset="2"/>
              <a:buChar char="n"/>
            </a:pPr>
            <a:r>
              <a:rPr lang="ru-RU" sz="1400" dirty="0">
                <a:solidFill>
                  <a:schemeClr val="tx1"/>
                </a:solidFill>
              </a:rPr>
              <a:t>введение заявительного принципа предоставления лицензий на геологическое изучение недр на твердые полезные ископаемые;</a:t>
            </a:r>
          </a:p>
          <a:p>
            <a:pPr marL="216000" lvl="2" indent="-216000">
              <a:spcBef>
                <a:spcPts val="600"/>
              </a:spcBef>
              <a:buClr>
                <a:srgbClr val="0056B4"/>
              </a:buClr>
              <a:buFont typeface="Wingdings" panose="05000000000000000000" pitchFamily="2" charset="2"/>
              <a:buChar char="n"/>
            </a:pPr>
            <a:r>
              <a:rPr lang="ru-RU" sz="1400" dirty="0">
                <a:solidFill>
                  <a:schemeClr val="tx1"/>
                </a:solidFill>
              </a:rPr>
              <a:t>активизация органов Росприроднадзора по проверке соблюдения условий пользования недрами.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359E2810-0E50-49D7-8133-7149F70674BA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ГОСУДАРСТВЕННАЯ ЭКСПЕРТИЗА ПРОЕКТНОЙ ДОКУМЕНТАЦИИ </a:t>
            </a:r>
            <a:b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НА ГЕОЛОГИЧЕСКОЕ ИЗУЧЕНИЕ НЕДР</a:t>
            </a:r>
          </a:p>
        </p:txBody>
      </p:sp>
      <p:sp>
        <p:nvSpPr>
          <p:cNvPr id="18" name="Номер слайда 2">
            <a:extLst>
              <a:ext uri="{FF2B5EF4-FFF2-40B4-BE49-F238E27FC236}">
                <a16:creationId xmlns="" xmlns:a16="http://schemas.microsoft.com/office/drawing/2014/main" id="{6F6C7665-C877-48FD-95E1-D72E0ECCFFF8}"/>
              </a:ext>
            </a:extLst>
          </p:cNvPr>
          <p:cNvSpPr txBox="1">
            <a:spLocks/>
          </p:cNvSpPr>
          <p:nvPr/>
        </p:nvSpPr>
        <p:spPr>
          <a:xfrm>
            <a:off x="11092543" y="6481401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24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25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DCCDD28E-E2F0-4F04-B598-EA5BED6D1FD0}"/>
              </a:ext>
            </a:extLst>
          </p:cNvPr>
          <p:cNvSpPr/>
          <p:nvPr/>
        </p:nvSpPr>
        <p:spPr>
          <a:xfrm>
            <a:off x="1148948" y="399469"/>
            <a:ext cx="975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6332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СБОР, ХРАНЕНИЕ И ПРЕДОСТАВЛЕНИЕ В ПОЛЬЗОВАНИЕ ГЕОЛОГИЧЕСКОЙ ИНФОРМАЦИИ</a:t>
            </a:r>
          </a:p>
        </p:txBody>
      </p:sp>
      <p:sp>
        <p:nvSpPr>
          <p:cNvPr id="45" name="Номер слайда 2">
            <a:extLst>
              <a:ext uri="{FF2B5EF4-FFF2-40B4-BE49-F238E27FC236}">
                <a16:creationId xmlns="" xmlns:a16="http://schemas.microsoft.com/office/drawing/2014/main" id="{8CE1810B-5F37-473B-929E-10E61400D73C}"/>
              </a:ext>
            </a:extLst>
          </p:cNvPr>
          <p:cNvSpPr txBox="1">
            <a:spLocks/>
          </p:cNvSpPr>
          <p:nvPr/>
        </p:nvSpPr>
        <p:spPr>
          <a:xfrm>
            <a:off x="11092543" y="6481401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25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1" name="Диаграмма 50">
            <a:extLst>
              <a:ext uri="{FF2B5EF4-FFF2-40B4-BE49-F238E27FC236}">
                <a16:creationId xmlns="" xmlns:a16="http://schemas.microsoft.com/office/drawing/2014/main" id="{E589208F-D3B0-4057-A922-14FAAD31FB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690048"/>
              </p:ext>
            </p:extLst>
          </p:nvPr>
        </p:nvGraphicFramePr>
        <p:xfrm>
          <a:off x="7984928" y="5152024"/>
          <a:ext cx="2384950" cy="1456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2" name="Диаграмма 51">
            <a:extLst>
              <a:ext uri="{FF2B5EF4-FFF2-40B4-BE49-F238E27FC236}">
                <a16:creationId xmlns="" xmlns:a16="http://schemas.microsoft.com/office/drawing/2014/main" id="{C566828B-84A4-4C88-A739-A2D1B68C7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994242"/>
              </p:ext>
            </p:extLst>
          </p:nvPr>
        </p:nvGraphicFramePr>
        <p:xfrm>
          <a:off x="465430" y="5169669"/>
          <a:ext cx="2384950" cy="1456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3" name="Диаграмма 52">
            <a:extLst>
              <a:ext uri="{FF2B5EF4-FFF2-40B4-BE49-F238E27FC236}">
                <a16:creationId xmlns="" xmlns:a16="http://schemas.microsoft.com/office/drawing/2014/main" id="{6540AC60-B737-482B-B6D1-1358BA11BE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2665822"/>
              </p:ext>
            </p:extLst>
          </p:nvPr>
        </p:nvGraphicFramePr>
        <p:xfrm>
          <a:off x="4405881" y="5214482"/>
          <a:ext cx="2384950" cy="1456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9CFFA99B-7228-48DE-B806-E00EFCB03545}"/>
              </a:ext>
            </a:extLst>
          </p:cNvPr>
          <p:cNvSpPr/>
          <p:nvPr/>
        </p:nvSpPr>
        <p:spPr>
          <a:xfrm>
            <a:off x="2794779" y="1057891"/>
            <a:ext cx="3539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Востребованность геологической </a:t>
            </a:r>
            <a:br>
              <a:rPr lang="ru-RU" b="1" dirty="0"/>
            </a:br>
            <a:r>
              <a:rPr lang="ru-RU" b="1" dirty="0"/>
              <a:t>информации по целевому </a:t>
            </a:r>
            <a:br>
              <a:rPr lang="ru-RU" b="1" dirty="0"/>
            </a:br>
            <a:r>
              <a:rPr lang="ru-RU" b="1" dirty="0"/>
              <a:t>назначению </a:t>
            </a:r>
            <a:br>
              <a:rPr lang="ru-RU" b="1" dirty="0"/>
            </a:br>
            <a:r>
              <a:rPr lang="ru-RU" b="1" dirty="0"/>
              <a:t>(2013-2017 гг.), %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="" xmlns:a16="http://schemas.microsoft.com/office/drawing/2014/main" id="{F530A809-814B-4414-A158-4C0A0EC8C23F}"/>
              </a:ext>
            </a:extLst>
          </p:cNvPr>
          <p:cNvGrpSpPr/>
          <p:nvPr/>
        </p:nvGrpSpPr>
        <p:grpSpPr>
          <a:xfrm>
            <a:off x="2537361" y="1387631"/>
            <a:ext cx="4035124" cy="3523563"/>
            <a:chOff x="2853392" y="1023329"/>
            <a:chExt cx="4035124" cy="3523563"/>
          </a:xfrm>
        </p:grpSpPr>
        <p:graphicFrame>
          <p:nvGraphicFramePr>
            <p:cNvPr id="56" name="Диаграмма 55">
              <a:extLst>
                <a:ext uri="{FF2B5EF4-FFF2-40B4-BE49-F238E27FC236}">
                  <a16:creationId xmlns="" xmlns:a16="http://schemas.microsoft.com/office/drawing/2014/main" id="{4347077E-89E5-4304-80EA-5B0D8A6719F9}"/>
                </a:ext>
              </a:extLst>
            </p:cNvPr>
            <p:cNvGraphicFramePr/>
            <p:nvPr>
              <p:extLst/>
            </p:nvPr>
          </p:nvGraphicFramePr>
          <p:xfrm>
            <a:off x="2853392" y="1023329"/>
            <a:ext cx="4035124" cy="35235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57" name="Прямоугольник 56">
              <a:extLst>
                <a:ext uri="{FF2B5EF4-FFF2-40B4-BE49-F238E27FC236}">
                  <a16:creationId xmlns="" xmlns:a16="http://schemas.microsoft.com/office/drawing/2014/main" id="{A5A56D5C-2434-4FE1-963B-E72E762EC614}"/>
                </a:ext>
              </a:extLst>
            </p:cNvPr>
            <p:cNvSpPr/>
            <p:nvPr/>
          </p:nvSpPr>
          <p:spPr>
            <a:xfrm>
              <a:off x="4215825" y="2739843"/>
              <a:ext cx="14044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00" b="0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900" b="1" dirty="0"/>
                <a:t>Исполнение госконтракта, </a:t>
              </a:r>
              <a:r>
                <a:rPr lang="ru-RU" sz="900" b="1" dirty="0" err="1"/>
                <a:t>госзадания</a:t>
              </a:r>
              <a:r>
                <a:rPr lang="ru-RU" sz="900" b="1" dirty="0"/>
                <a:t>
51%</a:t>
              </a: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="" xmlns:a16="http://schemas.microsoft.com/office/drawing/2014/main" id="{32959279-3B7B-46FE-A0CA-D2538DE04E7A}"/>
                </a:ext>
              </a:extLst>
            </p:cNvPr>
            <p:cNvSpPr/>
            <p:nvPr/>
          </p:nvSpPr>
          <p:spPr>
            <a:xfrm>
              <a:off x="3659494" y="1780627"/>
              <a:ext cx="14044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00" b="0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900" b="1" dirty="0"/>
                <a:t>Недропользование
36%</a:t>
              </a: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="" xmlns:a16="http://schemas.microsoft.com/office/drawing/2014/main" id="{107EFCEB-2225-43B8-8BE2-D683DECF222C}"/>
                </a:ext>
              </a:extLst>
            </p:cNvPr>
            <p:cNvSpPr/>
            <p:nvPr/>
          </p:nvSpPr>
          <p:spPr>
            <a:xfrm>
              <a:off x="4658542" y="1514317"/>
              <a:ext cx="14044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00" b="0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900" b="1" dirty="0"/>
                <a:t>НИР, Тематика
7%</a:t>
              </a:r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="" xmlns:a16="http://schemas.microsoft.com/office/drawing/2014/main" id="{A2D77128-6E9B-42BA-8FF9-131C17512F69}"/>
                </a:ext>
              </a:extLst>
            </p:cNvPr>
            <p:cNvSpPr/>
            <p:nvPr/>
          </p:nvSpPr>
          <p:spPr>
            <a:xfrm>
              <a:off x="5100077" y="1813108"/>
              <a:ext cx="14044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00" b="0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900" b="1" dirty="0"/>
                <a:t>Учебные цели
6%</a:t>
              </a:r>
            </a:p>
          </p:txBody>
        </p:sp>
      </p:grpSp>
      <p:sp>
        <p:nvSpPr>
          <p:cNvPr id="61" name="Rectangle 4">
            <a:extLst>
              <a:ext uri="{FF2B5EF4-FFF2-40B4-BE49-F238E27FC236}">
                <a16:creationId xmlns="" xmlns:a16="http://schemas.microsoft.com/office/drawing/2014/main" id="{595921E2-B715-420D-8E61-575E6C118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555" y="4132819"/>
            <a:ext cx="82219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>
              <a:tabLst>
                <a:tab pos="342900" algn="l"/>
                <a:tab pos="685800" algn="l"/>
                <a:tab pos="800100" algn="l"/>
              </a:tabLst>
            </a:pPr>
            <a:r>
              <a:rPr lang="ru-RU" sz="1400" b="1" spc="300" dirty="0">
                <a:solidFill>
                  <a:srgbClr val="2266B7"/>
                </a:solidFill>
                <a:latin typeface="+mn-lt"/>
                <a:cs typeface="Times New Roman" pitchFamily="18" charset="0"/>
              </a:rPr>
              <a:t>ВОСТРЕБОВАННОСТЬ ИНФОРМАЦИОННЫХ РЕСУРСОВ В ЦИФРОВОМ ВИДЕ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E3EB0357-9401-441B-A4AA-09BE6FC57A6B}"/>
              </a:ext>
            </a:extLst>
          </p:cNvPr>
          <p:cNvSpPr/>
          <p:nvPr/>
        </p:nvSpPr>
        <p:spPr>
          <a:xfrm>
            <a:off x="578116" y="4503537"/>
            <a:ext cx="2358008" cy="40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ts val="1200"/>
              </a:lnSpc>
            </a:pPr>
            <a: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Статистика посещений электронных каталогов РГФ</a:t>
            </a:r>
            <a:endParaRPr lang="ru-RU" sz="1200" b="1" dirty="0">
              <a:latin typeface="+mn-lt"/>
              <a:cs typeface="Arial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="" xmlns:a16="http://schemas.microsoft.com/office/drawing/2014/main" id="{4B96AC9A-2DE0-41BA-95A4-9C1211FE5287}"/>
              </a:ext>
            </a:extLst>
          </p:cNvPr>
          <p:cNvSpPr/>
          <p:nvPr/>
        </p:nvSpPr>
        <p:spPr>
          <a:xfrm>
            <a:off x="3891480" y="4552753"/>
            <a:ext cx="33298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ts val="1200"/>
              </a:lnSpc>
            </a:pPr>
            <a: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Статистика обращений к Автоматизированной </a:t>
            </a:r>
            <a:b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системе лицензирования  </a:t>
            </a:r>
            <a:b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недропользования (АСЛН)</a:t>
            </a:r>
            <a:endParaRPr lang="ru-RU" sz="1200" b="1" dirty="0">
              <a:latin typeface="+mn-lt"/>
              <a:cs typeface="Arial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="" xmlns:a16="http://schemas.microsoft.com/office/drawing/2014/main" id="{28E497A1-1EC5-4AD9-A2FC-570800315391}"/>
              </a:ext>
            </a:extLst>
          </p:cNvPr>
          <p:cNvSpPr/>
          <p:nvPr/>
        </p:nvSpPr>
        <p:spPr>
          <a:xfrm>
            <a:off x="7734903" y="4510771"/>
            <a:ext cx="3007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ts val="1200"/>
              </a:lnSpc>
            </a:pPr>
            <a:r>
              <a:rPr lang="ru-RU" sz="1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Статистика обращений к интерактивной электронной карте недропользования России (по числу сеансов)</a:t>
            </a:r>
            <a:endParaRPr lang="ru-RU" sz="1200" b="1" dirty="0">
              <a:latin typeface="+mn-lt"/>
              <a:cs typeface="Arial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EB84FA49-DE03-4D98-800B-E685C48447F5}"/>
              </a:ext>
            </a:extLst>
          </p:cNvPr>
          <p:cNvSpPr/>
          <p:nvPr/>
        </p:nvSpPr>
        <p:spPr>
          <a:xfrm>
            <a:off x="134416" y="1025921"/>
            <a:ext cx="2991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/>
              <a:t>Востребованность геологической информации по фондам </a:t>
            </a:r>
            <a:br>
              <a:rPr lang="ru-RU" sz="1200" b="1" dirty="0"/>
            </a:br>
            <a:r>
              <a:rPr lang="ru-RU" sz="1200" b="1" dirty="0"/>
              <a:t>геологической информации </a:t>
            </a:r>
            <a:br>
              <a:rPr lang="ru-RU" sz="1200" b="1" dirty="0"/>
            </a:br>
            <a:r>
              <a:rPr lang="ru-RU" sz="1200" b="1" dirty="0"/>
              <a:t>(2013-2017 гг.), 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81DA4843-774A-4A01-B062-4EA09036BE24}"/>
              </a:ext>
            </a:extLst>
          </p:cNvPr>
          <p:cNvSpPr txBox="1"/>
          <p:nvPr/>
        </p:nvSpPr>
        <p:spPr>
          <a:xfrm>
            <a:off x="5675347" y="1084343"/>
            <a:ext cx="3056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2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>
                <a:latin typeface="+mn-lt"/>
              </a:rPr>
              <a:t>Единицы хранения </a:t>
            </a:r>
            <a:br>
              <a:rPr lang="ru-RU" sz="1200" b="1" dirty="0">
                <a:latin typeface="+mn-lt"/>
              </a:rPr>
            </a:br>
            <a:r>
              <a:rPr lang="ru-RU" sz="1200" b="1" dirty="0" err="1">
                <a:latin typeface="+mn-lt"/>
              </a:rPr>
              <a:t>Росгеолфонд</a:t>
            </a:r>
            <a:r>
              <a:rPr lang="ru-RU" sz="1200" b="1" dirty="0">
                <a:latin typeface="+mn-lt"/>
              </a:rPr>
              <a:t> /суммарный</a:t>
            </a:r>
            <a:br>
              <a:rPr lang="ru-RU" sz="1200" b="1" dirty="0">
                <a:latin typeface="+mn-lt"/>
              </a:rPr>
            </a:br>
            <a:r>
              <a:rPr lang="ru-RU" sz="1200" b="1" dirty="0">
                <a:latin typeface="+mn-lt"/>
              </a:rPr>
              <a:t>(</a:t>
            </a:r>
            <a:r>
              <a:rPr lang="ru-RU" sz="1200" b="1" dirty="0" err="1">
                <a:latin typeface="+mn-lt"/>
              </a:rPr>
              <a:t>Росгеолфонд+ТФГИ</a:t>
            </a:r>
            <a:r>
              <a:rPr lang="ru-RU" sz="1200" b="1" dirty="0">
                <a:latin typeface="+mn-lt"/>
              </a:rPr>
              <a:t>), </a:t>
            </a:r>
            <a:br>
              <a:rPr lang="ru-RU" sz="1200" b="1" dirty="0">
                <a:latin typeface="+mn-lt"/>
              </a:rPr>
            </a:br>
            <a:r>
              <a:rPr lang="ru-RU" sz="1200" b="1" dirty="0">
                <a:latin typeface="+mn-lt"/>
              </a:rPr>
              <a:t>млн ед.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5A1D5F2-7266-4FEF-A381-E9EEFE4B4A72}"/>
              </a:ext>
            </a:extLst>
          </p:cNvPr>
          <p:cNvSpPr txBox="1"/>
          <p:nvPr/>
        </p:nvSpPr>
        <p:spPr>
          <a:xfrm>
            <a:off x="8828737" y="1057891"/>
            <a:ext cx="30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sz="1200" b="1" dirty="0">
                <a:latin typeface="+mn-lt"/>
                <a:cs typeface="Arial" charset="0"/>
              </a:rPr>
              <a:t>Объемы финансирования, </a:t>
            </a:r>
            <a:br>
              <a:rPr lang="ru-RU" sz="1200" b="1" dirty="0">
                <a:latin typeface="+mn-lt"/>
                <a:cs typeface="Arial" charset="0"/>
              </a:rPr>
            </a:br>
            <a:r>
              <a:rPr lang="ru-RU" sz="1200" b="1" dirty="0">
                <a:latin typeface="+mn-lt"/>
                <a:cs typeface="Arial" charset="0"/>
              </a:rPr>
              <a:t>млн руб.</a:t>
            </a:r>
            <a:endParaRPr lang="ru-RU" sz="1200" dirty="0">
              <a:latin typeface="+mn-lt"/>
              <a:cs typeface="Arial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D1A672FB-A3AD-48B7-9770-EF722C20BBB7}"/>
              </a:ext>
            </a:extLst>
          </p:cNvPr>
          <p:cNvSpPr txBox="1"/>
          <p:nvPr/>
        </p:nvSpPr>
        <p:spPr>
          <a:xfrm>
            <a:off x="8296085" y="2083874"/>
            <a:ext cx="106394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ru-RU" sz="1200" b="1" dirty="0">
                <a:solidFill>
                  <a:srgbClr val="C00000"/>
                </a:solidFill>
                <a:latin typeface="+mn-lt"/>
                <a:cs typeface="Arial" charset="0"/>
              </a:rPr>
              <a:t>Росгеолфонд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0040C01B-18E3-4014-BA5B-BEFA826CC373}"/>
              </a:ext>
            </a:extLst>
          </p:cNvPr>
          <p:cNvSpPr txBox="1"/>
          <p:nvPr/>
        </p:nvSpPr>
        <p:spPr>
          <a:xfrm>
            <a:off x="8565380" y="2918056"/>
            <a:ext cx="532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ru-RU" sz="1200" b="1" dirty="0">
                <a:latin typeface="+mn-lt"/>
                <a:cs typeface="Arial" charset="0"/>
              </a:rPr>
              <a:t>ТФГИ</a:t>
            </a:r>
          </a:p>
        </p:txBody>
      </p:sp>
      <p:cxnSp>
        <p:nvCxnSpPr>
          <p:cNvPr id="70" name="Прямая со стрелкой 69">
            <a:extLst>
              <a:ext uri="{FF2B5EF4-FFF2-40B4-BE49-F238E27FC236}">
                <a16:creationId xmlns="" xmlns:a16="http://schemas.microsoft.com/office/drawing/2014/main" id="{D546ACE6-FCC8-4A0A-B4C2-DC5B0AF74388}"/>
              </a:ext>
            </a:extLst>
          </p:cNvPr>
          <p:cNvCxnSpPr>
            <a:cxnSpLocks/>
          </p:cNvCxnSpPr>
          <p:nvPr/>
        </p:nvCxnSpPr>
        <p:spPr>
          <a:xfrm flipV="1">
            <a:off x="4779796" y="5234793"/>
            <a:ext cx="1374891" cy="604022"/>
          </a:xfrm>
          <a:prstGeom prst="straightConnector1">
            <a:avLst/>
          </a:prstGeom>
          <a:ln w="38100">
            <a:solidFill>
              <a:srgbClr val="D36FE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="" xmlns:a16="http://schemas.microsoft.com/office/drawing/2014/main" id="{E0F8014A-F657-497D-9E65-4BBDE88A86D3}"/>
              </a:ext>
            </a:extLst>
          </p:cNvPr>
          <p:cNvCxnSpPr>
            <a:cxnSpLocks/>
          </p:cNvCxnSpPr>
          <p:nvPr/>
        </p:nvCxnSpPr>
        <p:spPr>
          <a:xfrm flipV="1">
            <a:off x="8403082" y="5261852"/>
            <a:ext cx="1435667" cy="614906"/>
          </a:xfrm>
          <a:prstGeom prst="straightConnector1">
            <a:avLst/>
          </a:prstGeom>
          <a:ln w="38100">
            <a:solidFill>
              <a:srgbClr val="A821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="" xmlns:a16="http://schemas.microsoft.com/office/drawing/2014/main" id="{2A1A12E1-304E-4F22-B81A-83B6E17A59A4}"/>
              </a:ext>
            </a:extLst>
          </p:cNvPr>
          <p:cNvCxnSpPr>
            <a:cxnSpLocks/>
          </p:cNvCxnSpPr>
          <p:nvPr/>
        </p:nvCxnSpPr>
        <p:spPr>
          <a:xfrm flipV="1">
            <a:off x="797209" y="5106751"/>
            <a:ext cx="1443367" cy="687252"/>
          </a:xfrm>
          <a:prstGeom prst="straightConnector1">
            <a:avLst/>
          </a:prstGeom>
          <a:ln w="38100">
            <a:solidFill>
              <a:srgbClr val="7889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3" name="Диаграмма 72">
            <a:extLst>
              <a:ext uri="{FF2B5EF4-FFF2-40B4-BE49-F238E27FC236}">
                <a16:creationId xmlns="" xmlns:a16="http://schemas.microsoft.com/office/drawing/2014/main" id="{9E51450A-D48C-4294-ACCF-720B6A05C5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81835"/>
              </p:ext>
            </p:extLst>
          </p:nvPr>
        </p:nvGraphicFramePr>
        <p:xfrm>
          <a:off x="6002926" y="1460606"/>
          <a:ext cx="2384950" cy="2613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4" name="Диаграмма 73">
            <a:extLst>
              <a:ext uri="{FF2B5EF4-FFF2-40B4-BE49-F238E27FC236}">
                <a16:creationId xmlns="" xmlns:a16="http://schemas.microsoft.com/office/drawing/2014/main" id="{AC944B80-DBE4-48C9-9D25-12144C3AF8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902002"/>
              </p:ext>
            </p:extLst>
          </p:nvPr>
        </p:nvGraphicFramePr>
        <p:xfrm>
          <a:off x="9228012" y="1460605"/>
          <a:ext cx="2384950" cy="2613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75" name="Прямая соединительная линия 74">
            <a:extLst>
              <a:ext uri="{FF2B5EF4-FFF2-40B4-BE49-F238E27FC236}">
                <a16:creationId xmlns="" xmlns:a16="http://schemas.microsoft.com/office/drawing/2014/main" id="{A9C21374-79D5-424F-AA97-D01E38BF9BF3}"/>
              </a:ext>
            </a:extLst>
          </p:cNvPr>
          <p:cNvCxnSpPr>
            <a:cxnSpLocks/>
          </p:cNvCxnSpPr>
          <p:nvPr/>
        </p:nvCxnSpPr>
        <p:spPr>
          <a:xfrm flipH="1">
            <a:off x="9081531" y="3064390"/>
            <a:ext cx="3141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="" xmlns:a16="http://schemas.microsoft.com/office/drawing/2014/main" id="{EC5C9AE5-2DDF-439C-858C-516410F49FA2}"/>
              </a:ext>
            </a:extLst>
          </p:cNvPr>
          <p:cNvCxnSpPr>
            <a:cxnSpLocks/>
          </p:cNvCxnSpPr>
          <p:nvPr/>
        </p:nvCxnSpPr>
        <p:spPr>
          <a:xfrm flipH="1">
            <a:off x="8299433" y="3064390"/>
            <a:ext cx="3141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Диаграмма 76">
            <a:extLst>
              <a:ext uri="{FF2B5EF4-FFF2-40B4-BE49-F238E27FC236}">
                <a16:creationId xmlns="" xmlns:a16="http://schemas.microsoft.com/office/drawing/2014/main" id="{254FC239-1D22-41F1-B1F6-02107C4F3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9832101"/>
              </p:ext>
            </p:extLst>
          </p:nvPr>
        </p:nvGraphicFramePr>
        <p:xfrm>
          <a:off x="-394341" y="1317647"/>
          <a:ext cx="4035124" cy="352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97D6137A-4B75-41E3-A0F5-B31AB143039A}"/>
              </a:ext>
            </a:extLst>
          </p:cNvPr>
          <p:cNvSpPr txBox="1"/>
          <p:nvPr/>
        </p:nvSpPr>
        <p:spPr>
          <a:xfrm>
            <a:off x="1180119" y="5096790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х 31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8D2FFD42-AFE2-4CE2-B721-B5D830DADF99}"/>
              </a:ext>
            </a:extLst>
          </p:cNvPr>
          <p:cNvSpPr txBox="1"/>
          <p:nvPr/>
        </p:nvSpPr>
        <p:spPr>
          <a:xfrm>
            <a:off x="5081075" y="516983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х 4,3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C94620E9-AAC2-48E9-B840-9BB3BF54FED6}"/>
              </a:ext>
            </a:extLst>
          </p:cNvPr>
          <p:cNvSpPr txBox="1"/>
          <p:nvPr/>
        </p:nvSpPr>
        <p:spPr>
          <a:xfrm>
            <a:off x="8756642" y="5202671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х 7,9</a:t>
            </a:r>
          </a:p>
        </p:txBody>
      </p:sp>
    </p:spTree>
    <p:extLst>
      <p:ext uri="{BB962C8B-B14F-4D97-AF65-F5344CB8AC3E}">
        <p14:creationId xmlns:p14="http://schemas.microsoft.com/office/powerpoint/2010/main" val="1876424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DD3B5D51-9BC4-40A0-802C-FF1EC6313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43" y="1083217"/>
            <a:ext cx="6024514" cy="56575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082" y="1504386"/>
            <a:ext cx="290337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Char char="¾"/>
            </a:pPr>
            <a:r>
              <a:rPr lang="ru-RU" sz="1200" b="1" dirty="0"/>
              <a:t>Федеральный фонд геологической информации и его территориальные фонды</a:t>
            </a: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Char char="¾"/>
            </a:pPr>
            <a:r>
              <a:rPr lang="ru-RU" sz="1200" b="1" dirty="0"/>
              <a:t>Организации находящиеся в ведении Роснедр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082" y="4276396"/>
            <a:ext cx="2674778" cy="14096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¾"/>
            </a:pPr>
            <a:r>
              <a:rPr lang="ru-RU" sz="1200" b="1" dirty="0"/>
              <a:t>Фонды геологической информации субъектов Российской Федерации</a:t>
            </a: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 2" panose="05020102010507070707" pitchFamily="18" charset="2"/>
              <a:buChar char="¾"/>
            </a:pPr>
            <a:r>
              <a:rPr lang="ru-RU" sz="1200" b="1" dirty="0"/>
              <a:t>Организации находящиеся в ведении органов государственной власти субъектов Российской Федерации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0582" y="1926021"/>
            <a:ext cx="2702369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rgbClr val="C00000"/>
              </a:buClr>
              <a:buFont typeface="Wingdings 2" panose="05020102010507070707" pitchFamily="18" charset="2"/>
              <a:buChar char="¾"/>
            </a:pPr>
            <a:r>
              <a:rPr lang="ru-RU" sz="1200" b="1" dirty="0"/>
              <a:t>Организации находящиеся в ведении органов государственной власти Российской Федерации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7E3347AE-D85E-4A87-91E1-8D5EF53C0137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СБОР, ХРАНЕНИЕ И ПРЕДОСТАВЛЕНИЕ В ПОЛЬЗОВАНИЕ ГЕОЛОГИЧЕСКОЙ ИНФОРМАЦИИ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ЕДИНЫЙ ФОНД ГЕОЛОГИЧЕСКОЙ ИНФОРМАЦИИ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B879CEED-3E8F-4F44-BFD9-239C53D96EFC}"/>
              </a:ext>
            </a:extLst>
          </p:cNvPr>
          <p:cNvCxnSpPr>
            <a:cxnSpLocks/>
          </p:cNvCxnSpPr>
          <p:nvPr/>
        </p:nvCxnSpPr>
        <p:spPr>
          <a:xfrm>
            <a:off x="883920" y="2659380"/>
            <a:ext cx="3192780" cy="0"/>
          </a:xfrm>
          <a:prstGeom prst="line">
            <a:avLst/>
          </a:prstGeom>
          <a:ln w="19050">
            <a:solidFill>
              <a:srgbClr val="548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F2FBB475-1248-4B56-AFC3-1060BBD2E053}"/>
              </a:ext>
            </a:extLst>
          </p:cNvPr>
          <p:cNvCxnSpPr>
            <a:cxnSpLocks/>
          </p:cNvCxnSpPr>
          <p:nvPr/>
        </p:nvCxnSpPr>
        <p:spPr>
          <a:xfrm>
            <a:off x="7989094" y="2659380"/>
            <a:ext cx="275883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DAED37C9-0AA7-49B9-8DFC-C1267DFA0AEB}"/>
              </a:ext>
            </a:extLst>
          </p:cNvPr>
          <p:cNvCxnSpPr>
            <a:cxnSpLocks/>
          </p:cNvCxnSpPr>
          <p:nvPr/>
        </p:nvCxnSpPr>
        <p:spPr>
          <a:xfrm>
            <a:off x="883920" y="4122420"/>
            <a:ext cx="2254568" cy="0"/>
          </a:xfrm>
          <a:prstGeom prst="line">
            <a:avLst/>
          </a:prstGeom>
          <a:ln w="19050">
            <a:solidFill>
              <a:srgbClr val="BF9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2">
            <a:extLst>
              <a:ext uri="{FF2B5EF4-FFF2-40B4-BE49-F238E27FC236}">
                <a16:creationId xmlns="" xmlns:a16="http://schemas.microsoft.com/office/drawing/2014/main" id="{8EF24800-060D-480D-AEE6-207E5D59CF03}"/>
              </a:ext>
            </a:extLst>
          </p:cNvPr>
          <p:cNvSpPr txBox="1">
            <a:spLocks/>
          </p:cNvSpPr>
          <p:nvPr/>
        </p:nvSpPr>
        <p:spPr>
          <a:xfrm>
            <a:off x="11092543" y="6481401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26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84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8EBDA095-C353-4144-A76C-2D4DAF475225}"/>
              </a:ext>
            </a:extLst>
          </p:cNvPr>
          <p:cNvSpPr/>
          <p:nvPr/>
        </p:nvSpPr>
        <p:spPr>
          <a:xfrm>
            <a:off x="1148948" y="399469"/>
            <a:ext cx="975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6332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СТРУКТУРА ЗАТРАТ ФЕДЕРАЛЬНОГО АГЕНТСТВА ПО НЕДРОПОЛЬЗОВАНИЮ В 2018 ГОДУ</a:t>
            </a:r>
          </a:p>
        </p:txBody>
      </p:sp>
      <p:sp>
        <p:nvSpPr>
          <p:cNvPr id="26" name="Номер слайда 2">
            <a:extLst>
              <a:ext uri="{FF2B5EF4-FFF2-40B4-BE49-F238E27FC236}">
                <a16:creationId xmlns="" xmlns:a16="http://schemas.microsoft.com/office/drawing/2014/main" id="{62EB0F7F-0B29-4F9C-8E59-A5B85B5766F6}"/>
              </a:ext>
            </a:extLst>
          </p:cNvPr>
          <p:cNvSpPr txBox="1">
            <a:spLocks/>
          </p:cNvSpPr>
          <p:nvPr/>
        </p:nvSpPr>
        <p:spPr>
          <a:xfrm>
            <a:off x="11092543" y="6481401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27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E6C3A962-6FFE-4415-9A6F-8A774614952A}"/>
              </a:ext>
            </a:extLst>
          </p:cNvPr>
          <p:cNvSpPr/>
          <p:nvPr/>
        </p:nvSpPr>
        <p:spPr>
          <a:xfrm>
            <a:off x="810029" y="5450453"/>
            <a:ext cx="10896195" cy="1318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ru-RU" sz="1400" b="1" dirty="0">
                <a:latin typeface="+mn-lt"/>
              </a:rPr>
              <a:t>Затраты недропользователей на ГРР на УВС в период 2013-2017 гг. варьировали в широких пределах от 201 млрд руб. в 2013 г. </a:t>
            </a:r>
            <a:br>
              <a:rPr lang="ru-RU" sz="1400" b="1" dirty="0">
                <a:latin typeface="+mn-lt"/>
              </a:rPr>
            </a:br>
            <a:r>
              <a:rPr lang="ru-RU" sz="1400" b="1" dirty="0">
                <a:latin typeface="+mn-lt"/>
              </a:rPr>
              <a:t>до 309 млрд руб. в 2014 г. В 2017 г. затраты компаний составили 302 млрд руб. 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ru-RU" sz="1400" b="1" dirty="0">
                <a:latin typeface="+mn-lt"/>
              </a:rPr>
              <a:t>Затраты недропользователей на ГРР на ТПИ в целом имеют положительную динамику и в 2017 году составят около 48 млрд руб., что  должно привести к выполнению основных показателей ГП ВИПР по приросту запасов наиболее востребованных видов сырья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ru-RU" sz="1400" b="1" dirty="0">
                <a:latin typeface="+mn-lt"/>
              </a:rPr>
              <a:t>В 2018 объем финансирования как по УВС так и по ТПИ ожидается сопоставимым с затратами 2017 года.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D7B20EFB-DE8C-410C-900D-68B13C1E26E3}"/>
              </a:ext>
            </a:extLst>
          </p:cNvPr>
          <p:cNvSpPr/>
          <p:nvPr/>
        </p:nvSpPr>
        <p:spPr>
          <a:xfrm>
            <a:off x="1019044" y="1006611"/>
            <a:ext cx="1015391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rgbClr val="256CBA"/>
                </a:solidFill>
              </a:rPr>
              <a:t>ГОСУДАРСТВЕННАЯ ПРОГРАММА РОССИЙСКОЙ ФЕДЕРАЦИИ «ВОСПРОИЗВОДСТВО И ИСПОЛЬЗОВАНИЕ ПРИРОДНЫХ РЕСУРСОВ» В 2018 ГОДУ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E74641B4-0A87-4286-9CFF-36AF27C7E7B0}"/>
              </a:ext>
            </a:extLst>
          </p:cNvPr>
          <p:cNvGrpSpPr/>
          <p:nvPr/>
        </p:nvGrpSpPr>
        <p:grpSpPr>
          <a:xfrm>
            <a:off x="594940" y="1322786"/>
            <a:ext cx="11326372" cy="4127667"/>
            <a:chOff x="-154187" y="1404764"/>
            <a:chExt cx="11326372" cy="4127667"/>
          </a:xfrm>
        </p:grpSpPr>
        <p:graphicFrame>
          <p:nvGraphicFramePr>
            <p:cNvPr id="32" name="Диаграмма 31">
              <a:extLst>
                <a:ext uri="{FF2B5EF4-FFF2-40B4-BE49-F238E27FC236}">
                  <a16:creationId xmlns="" xmlns:a16="http://schemas.microsoft.com/office/drawing/2014/main" id="{ABE2EB7E-4E6F-45D2-BEAA-9A41C7D4ACF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52969906"/>
                </p:ext>
              </p:extLst>
            </p:nvPr>
          </p:nvGraphicFramePr>
          <p:xfrm>
            <a:off x="1966491" y="1404764"/>
            <a:ext cx="8754073" cy="4127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3" name="Прямоугольник 32">
              <a:extLst>
                <a:ext uri="{FF2B5EF4-FFF2-40B4-BE49-F238E27FC236}">
                  <a16:creationId xmlns="" xmlns:a16="http://schemas.microsoft.com/office/drawing/2014/main" id="{9EC5D331-EDA8-4783-8767-36E0470E4166}"/>
                </a:ext>
              </a:extLst>
            </p:cNvPr>
            <p:cNvSpPr/>
            <p:nvPr/>
          </p:nvSpPr>
          <p:spPr>
            <a:xfrm>
              <a:off x="8628804" y="4571382"/>
              <a:ext cx="2543381" cy="406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ru-RU" sz="1200" b="1" dirty="0"/>
                <a:t>Работы по региональному геологическому изучению недр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="" xmlns:a16="http://schemas.microsoft.com/office/drawing/2014/main" id="{A3AC5DF7-3C9B-4E9E-B4B6-87DF87B5043A}"/>
                </a:ext>
              </a:extLst>
            </p:cNvPr>
            <p:cNvSpPr/>
            <p:nvPr/>
          </p:nvSpPr>
          <p:spPr>
            <a:xfrm>
              <a:off x="8628804" y="3391686"/>
              <a:ext cx="565476" cy="249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ru-RU" sz="1200" b="1" dirty="0"/>
                <a:t>УВС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="" xmlns:a16="http://schemas.microsoft.com/office/drawing/2014/main" id="{A4880F71-90BD-4114-BB70-E2EBF31EE8C4}"/>
                </a:ext>
              </a:extLst>
            </p:cNvPr>
            <p:cNvSpPr/>
            <p:nvPr/>
          </p:nvSpPr>
          <p:spPr>
            <a:xfrm>
              <a:off x="8628804" y="2030704"/>
              <a:ext cx="565651" cy="249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ru-RU" sz="1200" b="1" dirty="0"/>
                <a:t>ТПИ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="" xmlns:a16="http://schemas.microsoft.com/office/drawing/2014/main" id="{5125F7BC-7670-4282-9E9B-8AA5FE57035E}"/>
                </a:ext>
              </a:extLst>
            </p:cNvPr>
            <p:cNvSpPr/>
            <p:nvPr/>
          </p:nvSpPr>
          <p:spPr>
            <a:xfrm>
              <a:off x="9076077" y="1646442"/>
              <a:ext cx="587458" cy="249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ru-RU" sz="1200" b="1" dirty="0"/>
                <a:t>ПВ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="" xmlns:a16="http://schemas.microsoft.com/office/drawing/2014/main" id="{A87AC3D7-18A6-49A3-AE88-795B70F3AAFB}"/>
                </a:ext>
              </a:extLst>
            </p:cNvPr>
            <p:cNvSpPr/>
            <p:nvPr/>
          </p:nvSpPr>
          <p:spPr>
            <a:xfrm>
              <a:off x="382992" y="2036431"/>
              <a:ext cx="2612511" cy="1034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ru-RU" sz="1200" b="1" dirty="0"/>
                <a:t>Государственное геологическое </a:t>
              </a:r>
              <a:br>
                <a:rPr lang="ru-RU" sz="1200" b="1" dirty="0"/>
              </a:br>
              <a:r>
                <a:rPr lang="ru-RU" sz="1200" b="1" dirty="0"/>
                <a:t>информационное обеспечение, </a:t>
              </a:r>
              <a:br>
                <a:rPr lang="ru-RU" sz="1200" b="1" dirty="0"/>
              </a:br>
              <a:r>
                <a:rPr lang="ru-RU" sz="1200" i="1" dirty="0"/>
                <a:t>в том числе</a:t>
              </a:r>
              <a:r>
                <a:rPr lang="ru-RU" sz="1200" b="1" dirty="0"/>
                <a:t>:</a:t>
              </a:r>
              <a:r>
                <a:rPr lang="ru-RU" sz="1200" dirty="0"/>
                <a:t> федеральный фонд геологической информации и его </a:t>
              </a:r>
              <a:br>
                <a:rPr lang="ru-RU" sz="1200" dirty="0"/>
              </a:br>
              <a:r>
                <a:rPr lang="ru-RU" sz="1200" dirty="0"/>
                <a:t>территориальные фонды – </a:t>
              </a:r>
              <a:r>
                <a:rPr lang="ru-RU" sz="1200" b="1" dirty="0"/>
                <a:t/>
              </a:r>
              <a:br>
                <a:rPr lang="ru-RU" sz="1200" b="1" dirty="0"/>
              </a:br>
              <a:r>
                <a:rPr lang="ru-RU" sz="1200" b="1" dirty="0"/>
                <a:t>2 193,9 тыс. </a:t>
              </a:r>
              <a:r>
                <a:rPr lang="ru-RU" sz="1200" b="1" dirty="0" err="1"/>
                <a:t>руб</a:t>
              </a:r>
              <a:r>
                <a:rPr lang="ru-RU" sz="1200" b="1" dirty="0"/>
                <a:t> 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="" xmlns:a16="http://schemas.microsoft.com/office/drawing/2014/main" id="{32CABA39-2939-4642-B5F7-F28761DC6052}"/>
                </a:ext>
              </a:extLst>
            </p:cNvPr>
            <p:cNvSpPr/>
            <p:nvPr/>
          </p:nvSpPr>
          <p:spPr>
            <a:xfrm>
              <a:off x="596396" y="3337364"/>
              <a:ext cx="2399107" cy="406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ru-RU" sz="1200" b="1" dirty="0"/>
                <a:t>Тематические и опытно-методические работы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="" xmlns:a16="http://schemas.microsoft.com/office/drawing/2014/main" id="{E1926BC2-8E2B-4B78-8FFC-038AB1FCDDA7}"/>
                </a:ext>
              </a:extLst>
            </p:cNvPr>
            <p:cNvSpPr/>
            <p:nvPr/>
          </p:nvSpPr>
          <p:spPr>
            <a:xfrm>
              <a:off x="-59805" y="5087673"/>
              <a:ext cx="3377644" cy="249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ru-RU" sz="1200" b="1" dirty="0"/>
                <a:t>Субвенции Республике Крым  28,5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="" xmlns:a16="http://schemas.microsoft.com/office/drawing/2014/main" id="{FFB81545-E568-4FB7-943B-78D346E0F07D}"/>
                </a:ext>
              </a:extLst>
            </p:cNvPr>
            <p:cNvSpPr/>
            <p:nvPr/>
          </p:nvSpPr>
          <p:spPr>
            <a:xfrm>
              <a:off x="-5537" y="4356010"/>
              <a:ext cx="3377644" cy="249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ru-RU" sz="1200" b="1" dirty="0"/>
                <a:t>Содержание Роснедр </a:t>
              </a:r>
              <a:r>
                <a:rPr lang="en-US" sz="1200" b="1" dirty="0"/>
                <a:t> 764,4 </a:t>
              </a:r>
              <a:endParaRPr lang="ru-RU" sz="1200" b="1" dirty="0"/>
            </a:p>
          </p:txBody>
        </p:sp>
        <p:sp>
          <p:nvSpPr>
            <p:cNvPr id="41" name="Овал 40">
              <a:extLst>
                <a:ext uri="{FF2B5EF4-FFF2-40B4-BE49-F238E27FC236}">
                  <a16:creationId xmlns="" xmlns:a16="http://schemas.microsoft.com/office/drawing/2014/main" id="{37489B68-65D1-4C03-B0EB-D285BA00CF85}"/>
                </a:ext>
              </a:extLst>
            </p:cNvPr>
            <p:cNvSpPr/>
            <p:nvPr/>
          </p:nvSpPr>
          <p:spPr>
            <a:xfrm>
              <a:off x="4173423" y="2710792"/>
              <a:ext cx="1271130" cy="12711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ru-RU" sz="24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33 168,9 </a:t>
              </a:r>
            </a:p>
            <a:p>
              <a:pPr algn="ctr"/>
              <a:r>
                <a:rPr lang="ru-RU" b="1" dirty="0">
                  <a:solidFill>
                    <a:srgbClr val="C00000"/>
                  </a:solidFill>
                </a:rPr>
                <a:t>млн руб.</a:t>
              </a: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="" xmlns:a16="http://schemas.microsoft.com/office/drawing/2014/main" id="{FC787C3E-ADE9-46DD-ADD1-61E87972498A}"/>
                </a:ext>
              </a:extLst>
            </p:cNvPr>
            <p:cNvSpPr/>
            <p:nvPr/>
          </p:nvSpPr>
          <p:spPr>
            <a:xfrm>
              <a:off x="5479348" y="2778301"/>
              <a:ext cx="780912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ru-RU" sz="2000" b="1" dirty="0">
                  <a:solidFill>
                    <a:schemeClr val="bg1"/>
                  </a:solidFill>
                </a:rPr>
                <a:t>ГРР</a:t>
              </a: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="" xmlns:a16="http://schemas.microsoft.com/office/drawing/2014/main" id="{BC8B552A-7559-4B21-844B-D79495EDD898}"/>
                </a:ext>
              </a:extLst>
            </p:cNvPr>
            <p:cNvSpPr/>
            <p:nvPr/>
          </p:nvSpPr>
          <p:spPr>
            <a:xfrm>
              <a:off x="-154187" y="4043969"/>
              <a:ext cx="3377644" cy="249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ru-RU" sz="1200" b="1" dirty="0"/>
                <a:t>Реконструкция </a:t>
              </a:r>
              <a:r>
                <a:rPr lang="ru-RU" sz="1200" b="1" dirty="0" err="1"/>
                <a:t>кернохранилищ</a:t>
              </a:r>
              <a:endParaRPr lang="ru-RU" sz="1200" b="1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="" xmlns:a16="http://schemas.microsoft.com/office/drawing/2014/main" id="{A888B74F-87FD-4608-82A6-FC28B0ACE571}"/>
                </a:ext>
              </a:extLst>
            </p:cNvPr>
            <p:cNvSpPr/>
            <p:nvPr/>
          </p:nvSpPr>
          <p:spPr>
            <a:xfrm>
              <a:off x="392902" y="4624667"/>
              <a:ext cx="2408488" cy="406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ru-RU" sz="1200" b="1" dirty="0"/>
                <a:t>Неисполненные обязательства 2017 по ремонту НИС «</a:t>
              </a:r>
              <a:r>
                <a:rPr lang="ru-RU" sz="1200" b="1" dirty="0" err="1"/>
                <a:t>Бавенит</a:t>
              </a:r>
              <a:r>
                <a:rPr lang="ru-RU" sz="1200" b="1" dirty="0"/>
                <a:t>»</a:t>
              </a:r>
            </a:p>
          </p:txBody>
        </p:sp>
        <p:cxnSp>
          <p:nvCxnSpPr>
            <p:cNvPr id="45" name="Прямая соединительная линия 44">
              <a:extLst>
                <a:ext uri="{FF2B5EF4-FFF2-40B4-BE49-F238E27FC236}">
                  <a16:creationId xmlns="" xmlns:a16="http://schemas.microsoft.com/office/drawing/2014/main" id="{FDE6505C-48D3-4372-B3B0-B405C395FA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5503" y="3861987"/>
              <a:ext cx="1305820" cy="117949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Стрелка: вправо 4">
              <a:extLst>
                <a:ext uri="{FF2B5EF4-FFF2-40B4-BE49-F238E27FC236}">
                  <a16:creationId xmlns="" xmlns:a16="http://schemas.microsoft.com/office/drawing/2014/main" id="{8E9849F1-F411-4A79-AA30-C950069BDE24}"/>
                </a:ext>
              </a:extLst>
            </p:cNvPr>
            <p:cNvSpPr/>
            <p:nvPr/>
          </p:nvSpPr>
          <p:spPr>
            <a:xfrm>
              <a:off x="6343527" y="2955273"/>
              <a:ext cx="565476" cy="872826"/>
            </a:xfrm>
            <a:prstGeom prst="rightArrow">
              <a:avLst>
                <a:gd name="adj1" fmla="val 100000"/>
                <a:gd name="adj2" fmla="val 48794"/>
              </a:avLst>
            </a:prstGeom>
            <a:gradFill>
              <a:gsLst>
                <a:gs pos="0">
                  <a:srgbClr val="A2CAE7">
                    <a:alpha val="0"/>
                  </a:srgbClr>
                </a:gs>
                <a:gs pos="60000">
                  <a:schemeClr val="accent1">
                    <a:lumMod val="45000"/>
                    <a:lumOff val="55000"/>
                  </a:schemeClr>
                </a:gs>
                <a:gs pos="100000">
                  <a:srgbClr val="75B8D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81748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Картинки по запросу месторождения">
            <a:extLst>
              <a:ext uri="{FF2B5EF4-FFF2-40B4-BE49-F238E27FC236}">
                <a16:creationId xmlns="" xmlns:a16="http://schemas.microsoft.com/office/drawing/2014/main" id="{27980933-FB7D-40A6-BB2D-73E8C2D9E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09"/>
          <a:stretch/>
        </p:blipFill>
        <p:spPr bwMode="auto">
          <a:xfrm>
            <a:off x="0" y="1511300"/>
            <a:ext cx="12192000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DE39CAB-0BCE-451F-A542-A86611BF86B8}"/>
              </a:ext>
            </a:extLst>
          </p:cNvPr>
          <p:cNvSpPr/>
          <p:nvPr/>
        </p:nvSpPr>
        <p:spPr>
          <a:xfrm>
            <a:off x="0" y="1511300"/>
            <a:ext cx="12192000" cy="38741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C5A8CF69-00AF-4043-90E0-30D3748E1001}"/>
              </a:ext>
            </a:extLst>
          </p:cNvPr>
          <p:cNvSpPr txBox="1">
            <a:spLocks/>
          </p:cNvSpPr>
          <p:nvPr/>
        </p:nvSpPr>
        <p:spPr>
          <a:xfrm>
            <a:off x="1569050" y="1138311"/>
            <a:ext cx="9363075" cy="39056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lvl="1" indent="-252000">
              <a:spcBef>
                <a:spcPts val="1800"/>
              </a:spcBef>
              <a:buClr>
                <a:srgbClr val="1D61B2"/>
              </a:buClr>
              <a:buFont typeface="Wingdings" panose="05000000000000000000" pitchFamily="2" charset="2"/>
              <a:buChar char="n"/>
            </a:pPr>
            <a:r>
              <a:rPr lang="ru-RU" sz="1600" b="1" dirty="0"/>
              <a:t>Предоставление права пользования недрами единственному участнику аукциона на право пользования недрами в случае, если ранее такой аукцион уже признавался несостоявшимся по причине подачи только одной заявки</a:t>
            </a:r>
          </a:p>
          <a:p>
            <a:pPr marL="252000" lvl="1" indent="-252000">
              <a:spcBef>
                <a:spcPts val="1800"/>
              </a:spcBef>
              <a:buClr>
                <a:srgbClr val="1D61B2"/>
              </a:buClr>
              <a:buFont typeface="Wingdings" panose="05000000000000000000" pitchFamily="2" charset="2"/>
              <a:buChar char="n"/>
            </a:pPr>
            <a:r>
              <a:rPr lang="ru-RU" sz="1600" b="1" dirty="0"/>
              <a:t>Предоставление права пользования недрами второму участнику аукциона или конкурса на право пользования недрами, в случае, если победитель аукциона в установленный срок не внесет остаток предложенного ими размера разового платежа за пользование недрами</a:t>
            </a:r>
          </a:p>
          <a:p>
            <a:pPr marL="252000" lvl="1" indent="-252000">
              <a:spcBef>
                <a:spcPts val="1800"/>
              </a:spcBef>
              <a:buClr>
                <a:srgbClr val="1D61B2"/>
              </a:buClr>
              <a:buFont typeface="Wingdings" panose="05000000000000000000" pitchFamily="2" charset="2"/>
              <a:buChar char="n"/>
            </a:pPr>
            <a:r>
              <a:rPr lang="ru-RU" sz="1600" b="1" dirty="0"/>
              <a:t>Установление возможности проведения регионального геологического изучения компаниями за счет собственных средств по заявительному принципу</a:t>
            </a:r>
          </a:p>
          <a:p>
            <a:pPr marL="252000" lvl="1" indent="-252000">
              <a:spcBef>
                <a:spcPts val="1800"/>
              </a:spcBef>
              <a:buClr>
                <a:srgbClr val="1D61B2"/>
              </a:buClr>
              <a:buFont typeface="Wingdings" panose="05000000000000000000" pitchFamily="2" charset="2"/>
              <a:buChar char="n"/>
            </a:pPr>
            <a:r>
              <a:rPr lang="ru-RU" sz="1600" b="1" dirty="0"/>
              <a:t>Расширение действия «заявительного» принципа предоставления участков недр для геологического изучения</a:t>
            </a:r>
          </a:p>
          <a:p>
            <a:pPr marL="252000" lvl="1" indent="-252000">
              <a:spcBef>
                <a:spcPts val="1800"/>
              </a:spcBef>
              <a:buClr>
                <a:srgbClr val="1D61B2"/>
              </a:buClr>
              <a:buFont typeface="Wingdings" panose="05000000000000000000" pitchFamily="2" charset="2"/>
              <a:buChar char="n"/>
            </a:pPr>
            <a:r>
              <a:rPr lang="ru-RU" sz="1600" b="1" dirty="0"/>
              <a:t>Введение нового вида пользования недрами в целях создания технологических полигонов</a:t>
            </a:r>
            <a:endParaRPr lang="en-US" sz="1600" b="1" dirty="0"/>
          </a:p>
          <a:p>
            <a:pPr marL="252000" lvl="1" indent="-252000">
              <a:spcBef>
                <a:spcPts val="1800"/>
              </a:spcBef>
              <a:buClr>
                <a:srgbClr val="1D61B2"/>
              </a:buClr>
              <a:buFont typeface="Wingdings" panose="05000000000000000000" pitchFamily="2" charset="2"/>
              <a:buChar char="n"/>
            </a:pPr>
            <a:r>
              <a:rPr lang="ru-RU" sz="1600" b="1" dirty="0"/>
              <a:t>Новая классификация запасов и ресурсов твердых полезных ископаемых</a:t>
            </a:r>
          </a:p>
        </p:txBody>
      </p:sp>
      <p:sp>
        <p:nvSpPr>
          <p:cNvPr id="10" name="Номер слайда 2">
            <a:extLst>
              <a:ext uri="{FF2B5EF4-FFF2-40B4-BE49-F238E27FC236}">
                <a16:creationId xmlns="" xmlns:a16="http://schemas.microsoft.com/office/drawing/2014/main" id="{3FB0F6BD-6815-4EC3-A634-16D036FE8680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28</a:t>
            </a:fld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99A7A79-2BEE-4D19-BBC9-3119B78EEFAC}"/>
              </a:ext>
            </a:extLst>
          </p:cNvPr>
          <p:cNvSpPr/>
          <p:nvPr/>
        </p:nvSpPr>
        <p:spPr>
          <a:xfrm>
            <a:off x="1148948" y="399469"/>
            <a:ext cx="975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6332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ПЕРСПЕКТИВНЫЕ НОВАЦИИ ЗАКОНОДАТЕЛЬСТВА О НЕДРАХ</a:t>
            </a:r>
          </a:p>
        </p:txBody>
      </p:sp>
    </p:spTree>
    <p:extLst>
      <p:ext uri="{BB962C8B-B14F-4D97-AF65-F5344CB8AC3E}">
        <p14:creationId xmlns:p14="http://schemas.microsoft.com/office/powerpoint/2010/main" val="2567055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808CBEE-7E33-44F4-B4A0-1E4ABBA81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8" b="3412"/>
          <a:stretch/>
        </p:blipFill>
        <p:spPr>
          <a:xfrm>
            <a:off x="1" y="1600200"/>
            <a:ext cx="12192000" cy="52578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B88D1CB-CBD7-4F69-9001-73FCA78971FA}"/>
              </a:ext>
            </a:extLst>
          </p:cNvPr>
          <p:cNvSpPr/>
          <p:nvPr/>
        </p:nvSpPr>
        <p:spPr>
          <a:xfrm>
            <a:off x="0" y="1600199"/>
            <a:ext cx="12192000" cy="434340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0000">
                <a:srgbClr val="FBFDFE">
                  <a:alpha val="84000"/>
                </a:srgb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3B221-5BB8-4674-A392-5459981B0771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91B3A84-6E87-4B2C-A66B-D8962F44245C}"/>
              </a:ext>
            </a:extLst>
          </p:cNvPr>
          <p:cNvSpPr/>
          <p:nvPr/>
        </p:nvSpPr>
        <p:spPr>
          <a:xfrm>
            <a:off x="1148948" y="399469"/>
            <a:ext cx="975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6332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ПРОБЛЕМНЫЕ ВОПРОСЫ ТРЕБУЮЩИЕ РЕШЕНИЯ В БЛИЖНЕ- СРЕДНЕСРОЧНОЙ ПЕРСПЕКТИВЕ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F35FD137-B741-459F-A094-D8E484898B4F}"/>
              </a:ext>
            </a:extLst>
          </p:cNvPr>
          <p:cNvSpPr txBox="1">
            <a:spLocks/>
          </p:cNvSpPr>
          <p:nvPr/>
        </p:nvSpPr>
        <p:spPr>
          <a:xfrm>
            <a:off x="1414462" y="1258583"/>
            <a:ext cx="10148888" cy="32224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lvl="1" indent="-252000">
              <a:spcBef>
                <a:spcPts val="1800"/>
              </a:spcBef>
              <a:buClr>
                <a:srgbClr val="1D61B2"/>
              </a:buClr>
              <a:buFont typeface="Wingdings" panose="05000000000000000000" pitchFamily="2" charset="2"/>
              <a:buChar char="n"/>
            </a:pPr>
            <a:r>
              <a:rPr lang="ru-RU" sz="1600" b="1" dirty="0"/>
              <a:t>Отсутствие эффективного механизма привлечения негосударственных средств для финансирования компаний-юниоров, осуществляющих работы на начальных стадиях геологического изучения участков недр</a:t>
            </a:r>
          </a:p>
          <a:p>
            <a:pPr marL="252000" lvl="1" indent="-252000">
              <a:spcBef>
                <a:spcPts val="1800"/>
              </a:spcBef>
              <a:buClr>
                <a:srgbClr val="1D61B2"/>
              </a:buClr>
              <a:buFont typeface="Wingdings" panose="05000000000000000000" pitchFamily="2" charset="2"/>
              <a:buChar char="n"/>
            </a:pPr>
            <a:r>
              <a:rPr lang="ru-RU" sz="1600" b="1" dirty="0"/>
              <a:t>Завершение действия государственной программы воспроизводства и использования природных ресурсов в 2020 году</a:t>
            </a:r>
          </a:p>
          <a:p>
            <a:pPr marL="252000" lvl="1" indent="-252000">
              <a:spcBef>
                <a:spcPts val="1800"/>
              </a:spcBef>
              <a:buClr>
                <a:srgbClr val="1D61B2"/>
              </a:buClr>
              <a:buFont typeface="Wingdings" panose="05000000000000000000" pitchFamily="2" charset="2"/>
              <a:buChar char="n"/>
            </a:pPr>
            <a:r>
              <a:rPr lang="ru-RU" sz="1600" b="1" dirty="0"/>
              <a:t>Отсутствие эффективного механизма обеспечения и контроля финансирования работ по ликвидации скважин, горных выработок и рекультивации земель после завершения работ на участке недр, а также бесхозяйных объектов, представляющих опасность (отвалов, хранилищ отходов, старых угольных шахт), на участках недр распределенного и нераспределенного фонда недр, в </a:t>
            </a:r>
            <a:r>
              <a:rPr lang="ru-RU" sz="1600" b="1" dirty="0" err="1"/>
              <a:t>т.ч</a:t>
            </a:r>
            <a:r>
              <a:rPr lang="ru-RU" sz="1600" b="1" dirty="0"/>
              <a:t>. механизма учета и закрепления прав на соответствующее имущество</a:t>
            </a:r>
          </a:p>
          <a:p>
            <a:pPr marL="252000" lvl="1" indent="-252000">
              <a:spcBef>
                <a:spcPts val="1800"/>
              </a:spcBef>
              <a:buClr>
                <a:srgbClr val="1D61B2"/>
              </a:buClr>
              <a:buFont typeface="Wingdings" panose="05000000000000000000" pitchFamily="2" charset="2"/>
              <a:buChar char="n"/>
            </a:pPr>
            <a:r>
              <a:rPr lang="ru-RU" sz="1600" b="1" dirty="0"/>
              <a:t>Разобщенность и разноплановость геологических информационных </a:t>
            </a:r>
            <a:br>
              <a:rPr lang="ru-RU" sz="1600" b="1" dirty="0"/>
            </a:br>
            <a:r>
              <a:rPr lang="ru-RU" sz="1600" b="1" dirty="0"/>
              <a:t>систем федерального и регионального уровней</a:t>
            </a:r>
          </a:p>
        </p:txBody>
      </p:sp>
      <p:sp>
        <p:nvSpPr>
          <p:cNvPr id="9" name="Номер слайда 2">
            <a:extLst>
              <a:ext uri="{FF2B5EF4-FFF2-40B4-BE49-F238E27FC236}">
                <a16:creationId xmlns="" xmlns:a16="http://schemas.microsoft.com/office/drawing/2014/main" id="{4F8D43C2-99C0-4813-AB5E-79A2AF21FB2C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29</a:t>
            </a:fld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31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Группа 357">
            <a:extLst>
              <a:ext uri="{FF2B5EF4-FFF2-40B4-BE49-F238E27FC236}">
                <a16:creationId xmlns="" xmlns:a16="http://schemas.microsoft.com/office/drawing/2014/main" id="{83B7E574-6F22-42DC-99C2-21D6AE8C8211}"/>
              </a:ext>
            </a:extLst>
          </p:cNvPr>
          <p:cNvGrpSpPr/>
          <p:nvPr/>
        </p:nvGrpSpPr>
        <p:grpSpPr>
          <a:xfrm>
            <a:off x="7877094" y="3758199"/>
            <a:ext cx="4314906" cy="3088328"/>
            <a:chOff x="7997583" y="3758199"/>
            <a:chExt cx="4314906" cy="3088328"/>
          </a:xfrm>
        </p:grpSpPr>
        <p:sp>
          <p:nvSpPr>
            <p:cNvPr id="359" name="Номер слайда 2">
              <a:extLst>
                <a:ext uri="{FF2B5EF4-FFF2-40B4-BE49-F238E27FC236}">
                  <a16:creationId xmlns="" xmlns:a16="http://schemas.microsoft.com/office/drawing/2014/main" id="{4FF53F4C-4E87-4392-9CB6-CF70440CBCB5}"/>
                </a:ext>
              </a:extLst>
            </p:cNvPr>
            <p:cNvSpPr txBox="1">
              <a:spLocks/>
            </p:cNvSpPr>
            <p:nvPr/>
          </p:nvSpPr>
          <p:spPr>
            <a:xfrm>
              <a:off x="11092543" y="6481402"/>
              <a:ext cx="1080000" cy="365125"/>
            </a:xfrm>
            <a:prstGeom prst="rect">
              <a:avLst/>
            </a:prstGeom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algn="r" rtl="0" eaLnBrk="1" fontAlgn="base" hangingPunct="1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898989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fld id="{9AF9A710-A0CA-4FA1-ABB1-C77083B22A11}" type="slidenum">
                <a:rPr lang="ru-RU" b="1" smtClean="0">
                  <a:solidFill>
                    <a:srgbClr val="666635"/>
                  </a:solidFill>
                  <a:latin typeface="Arial Narrow" panose="020B0606020202030204" pitchFamily="34" charset="0"/>
                </a:rPr>
                <a:pPr/>
                <a:t>3</a:t>
              </a:fld>
              <a:endParaRPr lang="ru-RU" b="1" dirty="0">
                <a:solidFill>
                  <a:srgbClr val="666635"/>
                </a:solidFill>
                <a:latin typeface="Arial Narrow" panose="020B0606020202030204" pitchFamily="34" charset="0"/>
              </a:endParaRPr>
            </a:p>
          </p:txBody>
        </p:sp>
        <p:graphicFrame>
          <p:nvGraphicFramePr>
            <p:cNvPr id="360" name="Диаграмма 359">
              <a:extLst>
                <a:ext uri="{FF2B5EF4-FFF2-40B4-BE49-F238E27FC236}">
                  <a16:creationId xmlns="" xmlns:a16="http://schemas.microsoft.com/office/drawing/2014/main" id="{2973CB02-DCC2-472F-BFFE-6FA40B11828C}"/>
                </a:ext>
              </a:extLst>
            </p:cNvPr>
            <p:cNvGraphicFramePr/>
            <p:nvPr>
              <p:extLst/>
            </p:nvPr>
          </p:nvGraphicFramePr>
          <p:xfrm>
            <a:off x="8191655" y="3758199"/>
            <a:ext cx="3533059" cy="28815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61" name="Прямоугольник 360">
              <a:extLst>
                <a:ext uri="{FF2B5EF4-FFF2-40B4-BE49-F238E27FC236}">
                  <a16:creationId xmlns="" xmlns:a16="http://schemas.microsoft.com/office/drawing/2014/main" id="{74EDEAAB-1CEF-478F-A247-5CE6E9BE37C4}"/>
                </a:ext>
              </a:extLst>
            </p:cNvPr>
            <p:cNvSpPr/>
            <p:nvPr/>
          </p:nvSpPr>
          <p:spPr>
            <a:xfrm>
              <a:off x="8469352" y="3820949"/>
              <a:ext cx="28081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400" b="1" i="0" u="none" strike="noStrike" kern="1200" baseline="0">
                  <a:solidFill>
                    <a:srgbClr val="4472C4">
                      <a:lumMod val="50000"/>
                    </a:srgbClr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400" b="1" dirty="0">
                  <a:solidFill>
                    <a:srgbClr val="0056B4"/>
                  </a:solidFill>
                </a:rPr>
                <a:t>Налог на добычу полезных ископаемых, млрд руб.</a:t>
              </a:r>
            </a:p>
          </p:txBody>
        </p:sp>
        <p:sp>
          <p:nvSpPr>
            <p:cNvPr id="362" name="TextBox 361">
              <a:extLst>
                <a:ext uri="{FF2B5EF4-FFF2-40B4-BE49-F238E27FC236}">
                  <a16:creationId xmlns="" xmlns:a16="http://schemas.microsoft.com/office/drawing/2014/main" id="{0F0AB319-38D8-4574-82B2-ABE135BBEA1A}"/>
                </a:ext>
              </a:extLst>
            </p:cNvPr>
            <p:cNvSpPr txBox="1"/>
            <p:nvPr/>
          </p:nvSpPr>
          <p:spPr>
            <a:xfrm>
              <a:off x="7997583" y="6481401"/>
              <a:ext cx="4314906" cy="2712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100" dirty="0"/>
                <a:t>* – с учетом неисполненных обязательств, перешедших с 2016 года</a:t>
              </a:r>
            </a:p>
          </p:txBody>
        </p:sp>
      </p:grpSp>
      <p:sp>
        <p:nvSpPr>
          <p:cNvPr id="32" name="AutoShape 3">
            <a:extLst>
              <a:ext uri="{FF2B5EF4-FFF2-40B4-BE49-F238E27FC236}">
                <a16:creationId xmlns="" xmlns:a16="http://schemas.microsoft.com/office/drawing/2014/main" id="{9E34F553-EB42-46FD-8B8A-07CD9D0694D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148443" y="942397"/>
            <a:ext cx="817403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="" xmlns:a16="http://schemas.microsoft.com/office/drawing/2014/main" id="{C3C5D930-E224-4A93-9A5E-F479EE488C66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ОБЪЕМЫ БЮДЖЕТНОГО ФИНАНСИРОВАНИЯ РАБОТ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ФЕДЕРАЛЬНОГО АГЕНТСТВА ПО НЕДРОПОЛЬЗОВАНИЮ</a:t>
            </a:r>
          </a:p>
        </p:txBody>
      </p:sp>
      <p:sp>
        <p:nvSpPr>
          <p:cNvPr id="106" name="Номер слайда 2">
            <a:extLst>
              <a:ext uri="{FF2B5EF4-FFF2-40B4-BE49-F238E27FC236}">
                <a16:creationId xmlns="" xmlns:a16="http://schemas.microsoft.com/office/drawing/2014/main" id="{36EAC4F2-01F0-4652-BEB5-E1EF00DB9F09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3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  <p:pic>
        <p:nvPicPr>
          <p:cNvPr id="266" name="Рисунок 265">
            <a:extLst>
              <a:ext uri="{FF2B5EF4-FFF2-40B4-BE49-F238E27FC236}">
                <a16:creationId xmlns="" xmlns:a16="http://schemas.microsoft.com/office/drawing/2014/main" id="{DE840021-4329-4AF8-A958-493F8C12C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601" y="5212552"/>
            <a:ext cx="583913" cy="659880"/>
          </a:xfrm>
          <a:prstGeom prst="rect">
            <a:avLst/>
          </a:prstGeom>
        </p:spPr>
      </p:pic>
      <p:graphicFrame>
        <p:nvGraphicFramePr>
          <p:cNvPr id="267" name="Диаграмма 266">
            <a:extLst>
              <a:ext uri="{FF2B5EF4-FFF2-40B4-BE49-F238E27FC236}">
                <a16:creationId xmlns="" xmlns:a16="http://schemas.microsoft.com/office/drawing/2014/main" id="{A2D4CB3B-01EA-4E7E-A4E0-A87139AE8F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0755990"/>
              </p:ext>
            </p:extLst>
          </p:nvPr>
        </p:nvGraphicFramePr>
        <p:xfrm>
          <a:off x="1173774" y="4165660"/>
          <a:ext cx="7154042" cy="2640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8" name="Прямоугольник 267">
            <a:extLst>
              <a:ext uri="{FF2B5EF4-FFF2-40B4-BE49-F238E27FC236}">
                <a16:creationId xmlns="" xmlns:a16="http://schemas.microsoft.com/office/drawing/2014/main" id="{3020AF09-49F4-4C1A-979D-6244995B6E63}"/>
              </a:ext>
            </a:extLst>
          </p:cNvPr>
          <p:cNvSpPr/>
          <p:nvPr/>
        </p:nvSpPr>
        <p:spPr>
          <a:xfrm>
            <a:off x="459616" y="3555668"/>
            <a:ext cx="7186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56B4"/>
                </a:solidFill>
              </a:rPr>
              <a:t>СТРУКТУРА РАСХОДОВ ПО ГОСУДАРСТВЕННОЙ ПРОГРАММЕ РОССИЙСКОЙ ФЕДЕРАЦИИ «ВОСПРОИЗВОДСТВО И ИСПОЛЬЗОВАНИЕ ПРИРОДНЫХ РЕСУРСОВ» В 2017 ГОДУ, млн руб.</a:t>
            </a:r>
          </a:p>
        </p:txBody>
      </p:sp>
      <p:sp>
        <p:nvSpPr>
          <p:cNvPr id="269" name="Прямоугольник 268">
            <a:extLst>
              <a:ext uri="{FF2B5EF4-FFF2-40B4-BE49-F238E27FC236}">
                <a16:creationId xmlns="" xmlns:a16="http://schemas.microsoft.com/office/drawing/2014/main" id="{7E73C4A3-5A66-4D4F-BA67-950DD9789A89}"/>
              </a:ext>
            </a:extLst>
          </p:cNvPr>
          <p:cNvSpPr/>
          <p:nvPr/>
        </p:nvSpPr>
        <p:spPr>
          <a:xfrm>
            <a:off x="658555" y="4251219"/>
            <a:ext cx="22306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100" b="1" dirty="0"/>
              <a:t>Государственное геологическое информационное обеспечение, </a:t>
            </a:r>
            <a:br>
              <a:rPr lang="ru-RU" sz="1100" b="1" dirty="0"/>
            </a:br>
            <a:r>
              <a:rPr lang="ru-RU" sz="1100" i="1" dirty="0"/>
              <a:t>в том числе:</a:t>
            </a:r>
          </a:p>
          <a:p>
            <a:pPr algn="r">
              <a:lnSpc>
                <a:spcPct val="80000"/>
              </a:lnSpc>
            </a:pPr>
            <a:r>
              <a:rPr lang="ru-RU" sz="1100" dirty="0"/>
              <a:t>Реконструкция </a:t>
            </a:r>
            <a:r>
              <a:rPr lang="ru-RU" sz="1100" dirty="0" err="1"/>
              <a:t>кернохранилищ</a:t>
            </a:r>
            <a:r>
              <a:rPr lang="ru-RU" sz="1100" dirty="0"/>
              <a:t> – </a:t>
            </a:r>
            <a:br>
              <a:rPr lang="ru-RU" sz="1100" dirty="0"/>
            </a:br>
            <a:r>
              <a:rPr lang="ru-RU" sz="1100" dirty="0"/>
              <a:t>1 060 тыс. </a:t>
            </a:r>
            <a:r>
              <a:rPr lang="ru-RU" sz="1100" dirty="0" err="1"/>
              <a:t>руб</a:t>
            </a:r>
            <a:r>
              <a:rPr lang="ru-RU" sz="1100" dirty="0"/>
              <a:t>,</a:t>
            </a:r>
          </a:p>
          <a:p>
            <a:pPr algn="r">
              <a:lnSpc>
                <a:spcPct val="80000"/>
              </a:lnSpc>
            </a:pPr>
            <a:r>
              <a:rPr lang="ru-RU" sz="1100" dirty="0"/>
              <a:t>Федеральный фонд </a:t>
            </a:r>
            <a:br>
              <a:rPr lang="ru-RU" sz="1100" dirty="0"/>
            </a:br>
            <a:r>
              <a:rPr lang="ru-RU" sz="1100" dirty="0"/>
              <a:t>геологической информации </a:t>
            </a:r>
            <a:br>
              <a:rPr lang="ru-RU" sz="1100" dirty="0"/>
            </a:br>
            <a:r>
              <a:rPr lang="ru-RU" sz="1100" dirty="0"/>
              <a:t>и его территориальные фонды – </a:t>
            </a:r>
            <a:br>
              <a:rPr lang="ru-RU" sz="1100" dirty="0"/>
            </a:br>
            <a:r>
              <a:rPr lang="ru-RU" sz="1100" dirty="0"/>
              <a:t>2231,9 тыс. </a:t>
            </a:r>
            <a:r>
              <a:rPr lang="ru-RU" sz="1100" dirty="0" err="1"/>
              <a:t>руб</a:t>
            </a:r>
            <a:r>
              <a:rPr lang="ru-RU" sz="1100" dirty="0"/>
              <a:t/>
            </a:r>
            <a:br>
              <a:rPr lang="ru-RU" sz="1100" dirty="0"/>
            </a:br>
            <a:endParaRPr lang="ru-RU" sz="1100" dirty="0"/>
          </a:p>
        </p:txBody>
      </p:sp>
      <p:sp>
        <p:nvSpPr>
          <p:cNvPr id="270" name="Прямоугольник 269">
            <a:extLst>
              <a:ext uri="{FF2B5EF4-FFF2-40B4-BE49-F238E27FC236}">
                <a16:creationId xmlns="" xmlns:a16="http://schemas.microsoft.com/office/drawing/2014/main" id="{D5FD503B-90FC-4262-A987-83265419B19C}"/>
              </a:ext>
            </a:extLst>
          </p:cNvPr>
          <p:cNvSpPr/>
          <p:nvPr/>
        </p:nvSpPr>
        <p:spPr>
          <a:xfrm>
            <a:off x="514514" y="5610580"/>
            <a:ext cx="2378769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100" b="1" dirty="0"/>
              <a:t>Тематические и опытно-методические работы</a:t>
            </a:r>
          </a:p>
        </p:txBody>
      </p:sp>
      <p:sp>
        <p:nvSpPr>
          <p:cNvPr id="271" name="Прямоугольник 270">
            <a:extLst>
              <a:ext uri="{FF2B5EF4-FFF2-40B4-BE49-F238E27FC236}">
                <a16:creationId xmlns="" xmlns:a16="http://schemas.microsoft.com/office/drawing/2014/main" id="{D6C498EB-CBE3-4098-939D-B6D862D78B55}"/>
              </a:ext>
            </a:extLst>
          </p:cNvPr>
          <p:cNvSpPr/>
          <p:nvPr/>
        </p:nvSpPr>
        <p:spPr>
          <a:xfrm>
            <a:off x="700914" y="6486666"/>
            <a:ext cx="2508648" cy="22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100" b="1" dirty="0"/>
              <a:t>Субвенции Республике Крым  29,8</a:t>
            </a:r>
          </a:p>
        </p:txBody>
      </p:sp>
      <p:sp>
        <p:nvSpPr>
          <p:cNvPr id="272" name="Прямоугольник 271">
            <a:extLst>
              <a:ext uri="{FF2B5EF4-FFF2-40B4-BE49-F238E27FC236}">
                <a16:creationId xmlns="" xmlns:a16="http://schemas.microsoft.com/office/drawing/2014/main" id="{0F4CE5A0-9CDD-44C3-BA38-367DF0AD416A}"/>
              </a:ext>
            </a:extLst>
          </p:cNvPr>
          <p:cNvSpPr/>
          <p:nvPr/>
        </p:nvSpPr>
        <p:spPr>
          <a:xfrm>
            <a:off x="868161" y="5999770"/>
            <a:ext cx="2179795" cy="22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100" b="1" dirty="0"/>
              <a:t>Ремонт НИС «</a:t>
            </a:r>
            <a:r>
              <a:rPr lang="ru-RU" sz="1100" b="1" dirty="0" err="1"/>
              <a:t>Бавенит</a:t>
            </a:r>
            <a:r>
              <a:rPr lang="ru-RU" sz="1100" b="1" dirty="0"/>
              <a:t>» 621</a:t>
            </a:r>
          </a:p>
        </p:txBody>
      </p:sp>
      <p:sp>
        <p:nvSpPr>
          <p:cNvPr id="273" name="Прямоугольник 272">
            <a:extLst>
              <a:ext uri="{FF2B5EF4-FFF2-40B4-BE49-F238E27FC236}">
                <a16:creationId xmlns="" xmlns:a16="http://schemas.microsoft.com/office/drawing/2014/main" id="{7FE86AA2-902A-4163-85F5-4CC7F357E0B2}"/>
              </a:ext>
            </a:extLst>
          </p:cNvPr>
          <p:cNvSpPr/>
          <p:nvPr/>
        </p:nvSpPr>
        <p:spPr>
          <a:xfrm>
            <a:off x="650247" y="6208091"/>
            <a:ext cx="2508648" cy="22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100" b="1" dirty="0"/>
              <a:t>Содержание Роснедр 872,5</a:t>
            </a:r>
          </a:p>
        </p:txBody>
      </p:sp>
      <p:sp>
        <p:nvSpPr>
          <p:cNvPr id="274" name="Овал 273">
            <a:extLst>
              <a:ext uri="{FF2B5EF4-FFF2-40B4-BE49-F238E27FC236}">
                <a16:creationId xmlns="" xmlns:a16="http://schemas.microsoft.com/office/drawing/2014/main" id="{95C7D8E4-4ED8-4CD9-A42A-6BBC6451A613}"/>
              </a:ext>
            </a:extLst>
          </p:cNvPr>
          <p:cNvSpPr/>
          <p:nvPr/>
        </p:nvSpPr>
        <p:spPr>
          <a:xfrm>
            <a:off x="3512143" y="4999692"/>
            <a:ext cx="1010481" cy="9532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33 000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млн руб.</a:t>
            </a:r>
          </a:p>
        </p:txBody>
      </p:sp>
      <p:sp>
        <p:nvSpPr>
          <p:cNvPr id="275" name="Прямоугольник 274">
            <a:extLst>
              <a:ext uri="{FF2B5EF4-FFF2-40B4-BE49-F238E27FC236}">
                <a16:creationId xmlns="" xmlns:a16="http://schemas.microsoft.com/office/drawing/2014/main" id="{DDD89F39-00B1-4671-BE2F-9801545FD82D}"/>
              </a:ext>
            </a:extLst>
          </p:cNvPr>
          <p:cNvSpPr/>
          <p:nvPr/>
        </p:nvSpPr>
        <p:spPr>
          <a:xfrm>
            <a:off x="4658016" y="5379869"/>
            <a:ext cx="431137" cy="24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200" b="1" dirty="0">
                <a:solidFill>
                  <a:schemeClr val="bg1"/>
                </a:solidFill>
              </a:rPr>
              <a:t>ГРР</a:t>
            </a:r>
          </a:p>
        </p:txBody>
      </p:sp>
      <p:sp>
        <p:nvSpPr>
          <p:cNvPr id="276" name="AutoShape 3">
            <a:extLst>
              <a:ext uri="{FF2B5EF4-FFF2-40B4-BE49-F238E27FC236}">
                <a16:creationId xmlns="" xmlns:a16="http://schemas.microsoft.com/office/drawing/2014/main" id="{2EF56720-F9CE-4675-9E6B-402DDB3D0FA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148443" y="942397"/>
            <a:ext cx="817403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77" name="Группа 276">
            <a:extLst>
              <a:ext uri="{FF2B5EF4-FFF2-40B4-BE49-F238E27FC236}">
                <a16:creationId xmlns="" xmlns:a16="http://schemas.microsoft.com/office/drawing/2014/main" id="{83C410BB-F6D1-42F1-8477-1A6E0426180D}"/>
              </a:ext>
            </a:extLst>
          </p:cNvPr>
          <p:cNvGrpSpPr/>
          <p:nvPr/>
        </p:nvGrpSpPr>
        <p:grpSpPr>
          <a:xfrm>
            <a:off x="8782458" y="1688522"/>
            <a:ext cx="2387864" cy="1457257"/>
            <a:chOff x="8114268" y="1688522"/>
            <a:chExt cx="2387864" cy="1457257"/>
          </a:xfrm>
        </p:grpSpPr>
        <p:sp>
          <p:nvSpPr>
            <p:cNvPr id="278" name="Rectangle 12">
              <a:extLst>
                <a:ext uri="{FF2B5EF4-FFF2-40B4-BE49-F238E27FC236}">
                  <a16:creationId xmlns="" xmlns:a16="http://schemas.microsoft.com/office/drawing/2014/main" id="{5523D6FC-8C3F-40A5-8F18-1B83C92E8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3843" y="2213985"/>
              <a:ext cx="1884363" cy="406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kumimoji="0" lang="ru-RU" altLang="ru-RU" sz="1100" b="1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</a:rPr>
                <a:t>Развитие промышленности </a:t>
              </a:r>
              <a:br>
                <a:rPr kumimoji="0" lang="ru-RU" altLang="ru-RU" sz="1100" b="1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</a:rPr>
              </a:br>
              <a:r>
                <a:rPr lang="ru-RU" altLang="ru-RU" sz="1100" b="1" dirty="0">
                  <a:latin typeface="Calibri" panose="020F0502020204030204" pitchFamily="34" charset="0"/>
                </a:rPr>
                <a:t>и повышение ее </a:t>
              </a:r>
              <a:r>
                <a:rPr lang="ru-RU" altLang="ru-RU" sz="1100" b="1" dirty="0" err="1">
                  <a:latin typeface="Calibri" panose="020F0502020204030204" pitchFamily="34" charset="0"/>
                </a:rPr>
                <a:t>конкуренто</a:t>
              </a:r>
              <a:r>
                <a:rPr lang="ru-RU" altLang="ru-RU" sz="1100" b="1" dirty="0">
                  <a:latin typeface="Calibri" panose="020F0502020204030204" pitchFamily="34" charset="0"/>
                </a:rPr>
                <a:t>-способности</a:t>
              </a:r>
              <a:endParaRPr lang="ru-RU" altLang="ru-RU" sz="1100" dirty="0"/>
            </a:p>
          </p:txBody>
        </p:sp>
        <p:sp>
          <p:nvSpPr>
            <p:cNvPr id="279" name="Rectangle 13">
              <a:extLst>
                <a:ext uri="{FF2B5EF4-FFF2-40B4-BE49-F238E27FC236}">
                  <a16:creationId xmlns="" xmlns:a16="http://schemas.microsoft.com/office/drawing/2014/main" id="{58AE8916-2211-405B-9AB7-FA0909775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3843" y="2353685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0" name="Rectangle 14">
              <a:extLst>
                <a:ext uri="{FF2B5EF4-FFF2-40B4-BE49-F238E27FC236}">
                  <a16:creationId xmlns="" xmlns:a16="http://schemas.microsoft.com/office/drawing/2014/main" id="{768E8647-5444-4954-B806-F37260670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3843" y="2506085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1" name="Rectangle 15">
              <a:extLst>
                <a:ext uri="{FF2B5EF4-FFF2-40B4-BE49-F238E27FC236}">
                  <a16:creationId xmlns="" xmlns:a16="http://schemas.microsoft.com/office/drawing/2014/main" id="{3C72B33D-362E-4045-88FD-464690122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3843" y="1688522"/>
              <a:ext cx="176170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</a:rPr>
                <a:t>Охрана окружающей среды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effectLst/>
              </a:endParaRPr>
            </a:p>
          </p:txBody>
        </p:sp>
        <p:sp>
          <p:nvSpPr>
            <p:cNvPr id="282" name="Rectangle 16">
              <a:extLst>
                <a:ext uri="{FF2B5EF4-FFF2-40B4-BE49-F238E27FC236}">
                  <a16:creationId xmlns="" xmlns:a16="http://schemas.microsoft.com/office/drawing/2014/main" id="{7E9405ED-DDCD-4EB1-A7B3-F0CE93778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3843" y="1840922"/>
              <a:ext cx="99546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</a:rPr>
                <a:t>на 2012–2020 гг.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effectLst/>
              </a:endParaRPr>
            </a:p>
          </p:txBody>
        </p:sp>
        <p:sp>
          <p:nvSpPr>
            <p:cNvPr id="283" name="Rectangle 103">
              <a:extLst>
                <a:ext uri="{FF2B5EF4-FFF2-40B4-BE49-F238E27FC236}">
                  <a16:creationId xmlns="" xmlns:a16="http://schemas.microsoft.com/office/drawing/2014/main" id="{65B98315-399E-4871-AA7D-8A1F22E67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4268" y="2833110"/>
              <a:ext cx="296863" cy="98425"/>
            </a:xfrm>
            <a:prstGeom prst="rect">
              <a:avLst/>
            </a:prstGeom>
            <a:solidFill>
              <a:srgbClr val="588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Rectangle 104">
              <a:extLst>
                <a:ext uri="{FF2B5EF4-FFF2-40B4-BE49-F238E27FC236}">
                  <a16:creationId xmlns="" xmlns:a16="http://schemas.microsoft.com/office/drawing/2014/main" id="{38AE8817-10C9-4E67-A836-DC3472E23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4268" y="1753610"/>
              <a:ext cx="296863" cy="9842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Rectangle 105">
              <a:extLst>
                <a:ext uri="{FF2B5EF4-FFF2-40B4-BE49-F238E27FC236}">
                  <a16:creationId xmlns="" xmlns:a16="http://schemas.microsoft.com/office/drawing/2014/main" id="{0954CB20-2E66-4150-A1F2-369A74513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4268" y="2266372"/>
              <a:ext cx="296863" cy="100013"/>
            </a:xfrm>
            <a:prstGeom prst="rect">
              <a:avLst/>
            </a:prstGeom>
            <a:solidFill>
              <a:srgbClr val="812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6" name="Rectangle 13">
              <a:extLst>
                <a:ext uri="{FF2B5EF4-FFF2-40B4-BE49-F238E27FC236}">
                  <a16:creationId xmlns="" xmlns:a16="http://schemas.microsoft.com/office/drawing/2014/main" id="{18970FD2-9420-4000-A100-5EBC7AB4E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23843" y="2739514"/>
              <a:ext cx="1978289" cy="406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</a:rPr>
                <a:t>Воспроизводство и использование природных ресурсов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effectLst/>
              </a:endParaRPr>
            </a:p>
          </p:txBody>
        </p:sp>
      </p:grpSp>
      <p:grpSp>
        <p:nvGrpSpPr>
          <p:cNvPr id="287" name="Группа 286">
            <a:extLst>
              <a:ext uri="{FF2B5EF4-FFF2-40B4-BE49-F238E27FC236}">
                <a16:creationId xmlns="" xmlns:a16="http://schemas.microsoft.com/office/drawing/2014/main" id="{8C4750BF-4A1D-427E-93F3-7724988DACB8}"/>
              </a:ext>
            </a:extLst>
          </p:cNvPr>
          <p:cNvGrpSpPr/>
          <p:nvPr/>
        </p:nvGrpSpPr>
        <p:grpSpPr>
          <a:xfrm>
            <a:off x="949441" y="1110885"/>
            <a:ext cx="6956694" cy="2366574"/>
            <a:chOff x="1089818" y="907472"/>
            <a:chExt cx="7078409" cy="2718175"/>
          </a:xfrm>
        </p:grpSpPr>
        <p:sp>
          <p:nvSpPr>
            <p:cNvPr id="288" name="Rectangle 5">
              <a:extLst>
                <a:ext uri="{FF2B5EF4-FFF2-40B4-BE49-F238E27FC236}">
                  <a16:creationId xmlns="" xmlns:a16="http://schemas.microsoft.com/office/drawing/2014/main" id="{34534808-42FA-4D4C-A1D6-74E77C476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0530" y="2377497"/>
              <a:ext cx="488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>
                  <a:ln>
                    <a:noFill/>
                  </a:ln>
                  <a:solidFill>
                    <a:srgbClr val="812012"/>
                  </a:solidFill>
                  <a:effectLst/>
                  <a:latin typeface="Calibri" panose="020F0502020204030204" pitchFamily="34" charset="0"/>
                </a:rPr>
                <a:t>0,39  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9" name="Rectangle 6">
              <a:extLst>
                <a:ext uri="{FF2B5EF4-FFF2-40B4-BE49-F238E27FC236}">
                  <a16:creationId xmlns="" xmlns:a16="http://schemas.microsoft.com/office/drawing/2014/main" id="{20285B57-E9DA-4021-92D9-F0C5EE323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0205" y="2656897"/>
              <a:ext cx="488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812012"/>
                  </a:solidFill>
                  <a:effectLst/>
                  <a:latin typeface="Calibri" panose="020F0502020204030204" pitchFamily="34" charset="0"/>
                </a:rPr>
                <a:t>0,75   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0" name="Rectangle 7">
              <a:extLst>
                <a:ext uri="{FF2B5EF4-FFF2-40B4-BE49-F238E27FC236}">
                  <a16:creationId xmlns="" xmlns:a16="http://schemas.microsoft.com/office/drawing/2014/main" id="{535F1854-5A6E-479B-8D1E-03AC6FD2A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0205" y="2528310"/>
              <a:ext cx="488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3B6237"/>
                  </a:solidFill>
                  <a:effectLst/>
                  <a:latin typeface="Calibri" panose="020F0502020204030204" pitchFamily="34" charset="0"/>
                </a:rPr>
                <a:t>0,12   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1" name="Rectangle 8">
              <a:extLst>
                <a:ext uri="{FF2B5EF4-FFF2-40B4-BE49-F238E27FC236}">
                  <a16:creationId xmlns="" xmlns:a16="http://schemas.microsoft.com/office/drawing/2014/main" id="{5EF488CF-EBEE-410E-A5EE-A7409B6F5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8768" y="2504497"/>
              <a:ext cx="488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3B6237"/>
                  </a:solidFill>
                  <a:effectLst/>
                  <a:latin typeface="Calibri" panose="020F0502020204030204" pitchFamily="34" charset="0"/>
                </a:rPr>
                <a:t>0,12   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2" name="Rectangle 9">
              <a:extLst>
                <a:ext uri="{FF2B5EF4-FFF2-40B4-BE49-F238E27FC236}">
                  <a16:creationId xmlns="" xmlns:a16="http://schemas.microsoft.com/office/drawing/2014/main" id="{E48917FE-8A9F-4692-9D54-EC9A2C4EA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5743" y="2528310"/>
              <a:ext cx="381666" cy="229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>
                  <a:ln>
                    <a:noFill/>
                  </a:ln>
                  <a:solidFill>
                    <a:srgbClr val="3B6237"/>
                  </a:solidFill>
                  <a:effectLst/>
                  <a:latin typeface="Calibri" panose="020F0502020204030204" pitchFamily="34" charset="0"/>
                </a:rPr>
                <a:t>0,12 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3" name="Rectangle 10">
              <a:extLst>
                <a:ext uri="{FF2B5EF4-FFF2-40B4-BE49-F238E27FC236}">
                  <a16:creationId xmlns="" xmlns:a16="http://schemas.microsoft.com/office/drawing/2014/main" id="{CDB15829-6B79-4B62-8385-57F080900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8768" y="2645785"/>
              <a:ext cx="488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>
                  <a:ln>
                    <a:noFill/>
                  </a:ln>
                  <a:solidFill>
                    <a:srgbClr val="812012"/>
                  </a:solidFill>
                  <a:effectLst/>
                  <a:latin typeface="Calibri" panose="020F0502020204030204" pitchFamily="34" charset="0"/>
                </a:rPr>
                <a:t>0,54  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4" name="Rectangle 11">
              <a:extLst>
                <a:ext uri="{FF2B5EF4-FFF2-40B4-BE49-F238E27FC236}">
                  <a16:creationId xmlns="" xmlns:a16="http://schemas.microsoft.com/office/drawing/2014/main" id="{2EDA1CFF-7A08-45F2-B0D5-878594877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5743" y="2668010"/>
              <a:ext cx="488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812012"/>
                  </a:solidFill>
                  <a:effectLst/>
                  <a:latin typeface="Calibri" panose="020F0502020204030204" pitchFamily="34" charset="0"/>
                </a:rPr>
                <a:t>0,08   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5" name="Rectangle 17">
              <a:extLst>
                <a:ext uri="{FF2B5EF4-FFF2-40B4-BE49-F238E27FC236}">
                  <a16:creationId xmlns="" xmlns:a16="http://schemas.microsoft.com/office/drawing/2014/main" id="{0E48E4B2-A0DE-4749-9A37-8DC9220E6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9718" y="1234497"/>
              <a:ext cx="1884363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>
                  <a:ln>
                    <a:noFill/>
                  </a:ln>
                  <a:solidFill>
                    <a:srgbClr val="C95A20"/>
                  </a:solidFill>
                  <a:effectLst/>
                  <a:latin typeface="Calibri" panose="020F0502020204030204" pitchFamily="34" charset="0"/>
                </a:rPr>
                <a:t>Доходы, администрируемые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6" name="Rectangle 18">
              <a:extLst>
                <a:ext uri="{FF2B5EF4-FFF2-40B4-BE49-F238E27FC236}">
                  <a16:creationId xmlns="" xmlns:a16="http://schemas.microsoft.com/office/drawing/2014/main" id="{E2176ED7-4C7E-4DCA-9074-C4639A9B7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9718" y="1374197"/>
              <a:ext cx="1687513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 dirty="0">
                  <a:ln>
                    <a:noFill/>
                  </a:ln>
                  <a:solidFill>
                    <a:srgbClr val="C95A20"/>
                  </a:solidFill>
                  <a:effectLst/>
                  <a:latin typeface="Calibri" panose="020F0502020204030204" pitchFamily="34" charset="0"/>
                </a:rPr>
                <a:t>Федеральным агентством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7" name="Rectangle 19">
              <a:extLst>
                <a:ext uri="{FF2B5EF4-FFF2-40B4-BE49-F238E27FC236}">
                  <a16:creationId xmlns="" xmlns:a16="http://schemas.microsoft.com/office/drawing/2014/main" id="{15190EC1-322C-444C-A823-92F81813B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9718" y="1525010"/>
              <a:ext cx="1443038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100" b="1" i="0" u="none" strike="noStrike" cap="none" normalizeH="0" baseline="0">
                  <a:ln>
                    <a:noFill/>
                  </a:ln>
                  <a:solidFill>
                    <a:srgbClr val="C95A20"/>
                  </a:solidFill>
                  <a:effectLst/>
                  <a:latin typeface="Calibri" panose="020F0502020204030204" pitchFamily="34" charset="0"/>
                </a:rPr>
                <a:t>по недропользованию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8" name="Rectangle 66">
              <a:extLst>
                <a:ext uri="{FF2B5EF4-FFF2-40B4-BE49-F238E27FC236}">
                  <a16:creationId xmlns="" xmlns:a16="http://schemas.microsoft.com/office/drawing/2014/main" id="{D93B0CE6-D504-4341-993F-D7205898D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4430" y="2591810"/>
              <a:ext cx="296863" cy="763588"/>
            </a:xfrm>
            <a:prstGeom prst="rect">
              <a:avLst/>
            </a:prstGeom>
            <a:solidFill>
              <a:srgbClr val="588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9" name="Rectangle 67">
              <a:extLst>
                <a:ext uri="{FF2B5EF4-FFF2-40B4-BE49-F238E27FC236}">
                  <a16:creationId xmlns="" xmlns:a16="http://schemas.microsoft.com/office/drawing/2014/main" id="{0F2C66AE-667B-4A02-9E9E-2A7F04637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7568" y="1788535"/>
              <a:ext cx="296863" cy="1566863"/>
            </a:xfrm>
            <a:prstGeom prst="rect">
              <a:avLst/>
            </a:prstGeom>
            <a:solidFill>
              <a:srgbClr val="E06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0" name="Rectangle 68">
              <a:extLst>
                <a:ext uri="{FF2B5EF4-FFF2-40B4-BE49-F238E27FC236}">
                  <a16:creationId xmlns="" xmlns:a16="http://schemas.microsoft.com/office/drawing/2014/main" id="{94E71C85-8701-49FB-B978-A13A3AE11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518" y="2572760"/>
              <a:ext cx="298450" cy="782638"/>
            </a:xfrm>
            <a:prstGeom prst="rect">
              <a:avLst/>
            </a:prstGeom>
            <a:solidFill>
              <a:srgbClr val="588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1" name="Rectangle 69">
              <a:extLst>
                <a:ext uri="{FF2B5EF4-FFF2-40B4-BE49-F238E27FC236}">
                  <a16:creationId xmlns="" xmlns:a16="http://schemas.microsoft.com/office/drawing/2014/main" id="{6CCBE024-FBD0-4B44-B7B5-B76385124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180" y="2082222"/>
              <a:ext cx="296863" cy="1273175"/>
            </a:xfrm>
            <a:prstGeom prst="rect">
              <a:avLst/>
            </a:prstGeom>
            <a:solidFill>
              <a:srgbClr val="E06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2" name="Rectangle 70">
              <a:extLst>
                <a:ext uri="{FF2B5EF4-FFF2-40B4-BE49-F238E27FC236}">
                  <a16:creationId xmlns="" xmlns:a16="http://schemas.microsoft.com/office/drawing/2014/main" id="{BB96336D-08EA-4938-8E03-A1F02F9C6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130" y="2591810"/>
              <a:ext cx="296863" cy="763588"/>
            </a:xfrm>
            <a:prstGeom prst="rect">
              <a:avLst/>
            </a:prstGeom>
            <a:solidFill>
              <a:srgbClr val="588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3" name="Rectangle 71">
              <a:extLst>
                <a:ext uri="{FF2B5EF4-FFF2-40B4-BE49-F238E27FC236}">
                  <a16:creationId xmlns="" xmlns:a16="http://schemas.microsoft.com/office/drawing/2014/main" id="{3773BFA1-B45C-439B-81F9-E67CFC03F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268" y="2394960"/>
              <a:ext cx="296863" cy="960438"/>
            </a:xfrm>
            <a:prstGeom prst="rect">
              <a:avLst/>
            </a:prstGeom>
            <a:solidFill>
              <a:srgbClr val="E06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4" name="Rectangle 72">
              <a:extLst>
                <a:ext uri="{FF2B5EF4-FFF2-40B4-BE49-F238E27FC236}">
                  <a16:creationId xmlns="" xmlns:a16="http://schemas.microsoft.com/office/drawing/2014/main" id="{85428C28-7FDE-4177-A55A-727D83EAC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743" y="2434647"/>
              <a:ext cx="287338" cy="920750"/>
            </a:xfrm>
            <a:prstGeom prst="rect">
              <a:avLst/>
            </a:prstGeom>
            <a:solidFill>
              <a:srgbClr val="588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5" name="Rectangle 73">
              <a:extLst>
                <a:ext uri="{FF2B5EF4-FFF2-40B4-BE49-F238E27FC236}">
                  <a16:creationId xmlns="" xmlns:a16="http://schemas.microsoft.com/office/drawing/2014/main" id="{B0DCAA0A-6F04-4FB2-B7C9-3C14F3D22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1880" y="1259897"/>
              <a:ext cx="296863" cy="2095500"/>
            </a:xfrm>
            <a:prstGeom prst="rect">
              <a:avLst/>
            </a:prstGeom>
            <a:solidFill>
              <a:srgbClr val="E06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6" name="Rectangle 74">
              <a:extLst>
                <a:ext uri="{FF2B5EF4-FFF2-40B4-BE49-F238E27FC236}">
                  <a16:creationId xmlns="" xmlns:a16="http://schemas.microsoft.com/office/drawing/2014/main" id="{DE69C563-2E73-4256-83A6-21C690F60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3830" y="2552122"/>
              <a:ext cx="296863" cy="803275"/>
            </a:xfrm>
            <a:prstGeom prst="rect">
              <a:avLst/>
            </a:prstGeom>
            <a:solidFill>
              <a:srgbClr val="588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7" name="Rectangle 75">
              <a:extLst>
                <a:ext uri="{FF2B5EF4-FFF2-40B4-BE49-F238E27FC236}">
                  <a16:creationId xmlns="" xmlns:a16="http://schemas.microsoft.com/office/drawing/2014/main" id="{A3300605-3FF6-4310-B32B-0BBC23279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493" y="1139247"/>
              <a:ext cx="287338" cy="2216150"/>
            </a:xfrm>
            <a:prstGeom prst="rect">
              <a:avLst/>
            </a:prstGeom>
            <a:solidFill>
              <a:srgbClr val="E06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8" name="Rectangle 76">
              <a:extLst>
                <a:ext uri="{FF2B5EF4-FFF2-40B4-BE49-F238E27FC236}">
                  <a16:creationId xmlns="" xmlns:a16="http://schemas.microsoft.com/office/drawing/2014/main" id="{FBDC3BC4-13B5-4039-8CC1-E1A487A98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393" y="907472"/>
              <a:ext cx="4651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C95A20"/>
                  </a:solidFill>
                  <a:effectLst/>
                  <a:latin typeface="Calibri" panose="020F0502020204030204" pitchFamily="34" charset="0"/>
                </a:rPr>
                <a:t>160,3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9" name="Rectangle 77">
              <a:extLst>
                <a:ext uri="{FF2B5EF4-FFF2-40B4-BE49-F238E27FC236}">
                  <a16:creationId xmlns="" xmlns:a16="http://schemas.microsoft.com/office/drawing/2014/main" id="{34F205E9-0D8A-4C97-AFAE-DEA1B079C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8755" y="2318760"/>
              <a:ext cx="3841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212124"/>
                  </a:solidFill>
                  <a:effectLst/>
                  <a:latin typeface="Calibri" panose="020F0502020204030204" pitchFamily="34" charset="0"/>
                </a:rPr>
                <a:t>34,7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0" name="Rectangle 78">
              <a:extLst>
                <a:ext uri="{FF2B5EF4-FFF2-40B4-BE49-F238E27FC236}">
                  <a16:creationId xmlns="" xmlns:a16="http://schemas.microsoft.com/office/drawing/2014/main" id="{7E64C50E-E501-4D33-A7F5-5684BCDDF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1880" y="1012247"/>
              <a:ext cx="3841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>
                  <a:ln>
                    <a:noFill/>
                  </a:ln>
                  <a:solidFill>
                    <a:srgbClr val="C95A20"/>
                  </a:solidFill>
                  <a:effectLst/>
                  <a:latin typeface="Calibri" panose="020F0502020204030204" pitchFamily="34" charset="0"/>
                </a:rPr>
                <a:t>90,2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1" name="Rectangle 79">
              <a:extLst>
                <a:ext uri="{FF2B5EF4-FFF2-40B4-BE49-F238E27FC236}">
                  <a16:creationId xmlns="" xmlns:a16="http://schemas.microsoft.com/office/drawing/2014/main" id="{5E355DDF-D964-48B3-BDBE-8CBB26763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7318" y="2225097"/>
              <a:ext cx="3841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212124"/>
                  </a:solidFill>
                  <a:effectLst/>
                  <a:latin typeface="Calibri" panose="020F0502020204030204" pitchFamily="34" charset="0"/>
                </a:rPr>
                <a:t>40,1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2" name="Rectangle 80">
              <a:extLst>
                <a:ext uri="{FF2B5EF4-FFF2-40B4-BE49-F238E27FC236}">
                  <a16:creationId xmlns="" xmlns:a16="http://schemas.microsoft.com/office/drawing/2014/main" id="{61EA0870-8055-4947-908E-57D91D90A2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01130" y="2833109"/>
              <a:ext cx="1746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3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3" name="Rectangle 81">
              <a:extLst>
                <a:ext uri="{FF2B5EF4-FFF2-40B4-BE49-F238E27FC236}">
                  <a16:creationId xmlns="" xmlns:a16="http://schemas.microsoft.com/office/drawing/2014/main" id="{0F748FD2-B1E7-42F4-A8E8-ECDB392B76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01130" y="2739447"/>
              <a:ext cx="1746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9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4" name="Rectangle 82">
              <a:extLst>
                <a:ext uri="{FF2B5EF4-FFF2-40B4-BE49-F238E27FC236}">
                  <a16:creationId xmlns="" xmlns:a16="http://schemas.microsoft.com/office/drawing/2014/main" id="{7FAA0F56-7699-4A99-A70F-C4A3D180A3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18593" y="2675947"/>
              <a:ext cx="1397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,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5" name="Rectangle 83">
              <a:extLst>
                <a:ext uri="{FF2B5EF4-FFF2-40B4-BE49-F238E27FC236}">
                  <a16:creationId xmlns="" xmlns:a16="http://schemas.microsoft.com/office/drawing/2014/main" id="{A816658D-72EC-4A17-BDB2-795C749DCA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701130" y="2623559"/>
              <a:ext cx="1746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7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6" name="Rectangle 84">
              <a:extLst>
                <a:ext uri="{FF2B5EF4-FFF2-40B4-BE49-F238E27FC236}">
                  <a16:creationId xmlns="" xmlns:a16="http://schemas.microsoft.com/office/drawing/2014/main" id="{7F61FBFB-A2E8-4407-8A6B-360FA5DC78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898105" y="2901372"/>
              <a:ext cx="1746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3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7" name="Rectangle 85">
              <a:extLst>
                <a:ext uri="{FF2B5EF4-FFF2-40B4-BE49-F238E27FC236}">
                  <a16:creationId xmlns="" xmlns:a16="http://schemas.microsoft.com/office/drawing/2014/main" id="{8F2D1CE3-7163-436A-9AD0-7D16943236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898105" y="2820409"/>
              <a:ext cx="1746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2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8" name="Rectangle 86">
              <a:extLst>
                <a:ext uri="{FF2B5EF4-FFF2-40B4-BE49-F238E27FC236}">
                  <a16:creationId xmlns="" xmlns:a16="http://schemas.microsoft.com/office/drawing/2014/main" id="{826BEE0D-2CD4-40DF-9DAD-8E3C49BCEA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915568" y="2755322"/>
              <a:ext cx="1397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,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9" name="Rectangle 87">
              <a:extLst>
                <a:ext uri="{FF2B5EF4-FFF2-40B4-BE49-F238E27FC236}">
                  <a16:creationId xmlns="" xmlns:a16="http://schemas.microsoft.com/office/drawing/2014/main" id="{FA8AF037-78A8-4790-8147-D47D104352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898105" y="2691822"/>
              <a:ext cx="1746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5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0" name="Rectangle 88">
              <a:extLst>
                <a:ext uri="{FF2B5EF4-FFF2-40B4-BE49-F238E27FC236}">
                  <a16:creationId xmlns="" xmlns:a16="http://schemas.microsoft.com/office/drawing/2014/main" id="{93D91404-777E-425F-942B-6B0D9D4305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096668" y="2890259"/>
              <a:ext cx="1746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3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1" name="Rectangle 89">
              <a:extLst>
                <a:ext uri="{FF2B5EF4-FFF2-40B4-BE49-F238E27FC236}">
                  <a16:creationId xmlns="" xmlns:a16="http://schemas.microsoft.com/office/drawing/2014/main" id="{A5385E85-CB6B-406C-AADD-4503AC774B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096668" y="2807709"/>
              <a:ext cx="1746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2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2" name="Rectangle 90">
              <a:extLst>
                <a:ext uri="{FF2B5EF4-FFF2-40B4-BE49-F238E27FC236}">
                  <a16:creationId xmlns="" xmlns:a16="http://schemas.microsoft.com/office/drawing/2014/main" id="{214128DF-75A9-4F09-B70C-F1E287F68E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114130" y="2744209"/>
              <a:ext cx="1397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,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3" name="Rectangle 91">
              <a:extLst>
                <a:ext uri="{FF2B5EF4-FFF2-40B4-BE49-F238E27FC236}">
                  <a16:creationId xmlns="" xmlns:a16="http://schemas.microsoft.com/office/drawing/2014/main" id="{03AB2513-8535-43A0-B00D-06D4E69B7B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096668" y="2691822"/>
              <a:ext cx="1746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7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4" name="Rectangle 92">
              <a:extLst>
                <a:ext uri="{FF2B5EF4-FFF2-40B4-BE49-F238E27FC236}">
                  <a16:creationId xmlns="" xmlns:a16="http://schemas.microsoft.com/office/drawing/2014/main" id="{501B84EF-FFCA-4D10-B9FE-62A5059839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295230" y="2844222"/>
              <a:ext cx="1746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3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5" name="Rectangle 93">
              <a:extLst>
                <a:ext uri="{FF2B5EF4-FFF2-40B4-BE49-F238E27FC236}">
                  <a16:creationId xmlns="" xmlns:a16="http://schemas.microsoft.com/office/drawing/2014/main" id="{3FF82FDC-BDD8-43F3-BE0D-742E6F1335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295230" y="2763259"/>
              <a:ext cx="1746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3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6" name="Rectangle 94">
              <a:extLst>
                <a:ext uri="{FF2B5EF4-FFF2-40B4-BE49-F238E27FC236}">
                  <a16:creationId xmlns="" xmlns:a16="http://schemas.microsoft.com/office/drawing/2014/main" id="{EF042D14-EB3A-44C8-B4F1-188A02284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443" y="2179060"/>
              <a:ext cx="3841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>
                  <a:ln>
                    <a:noFill/>
                  </a:ln>
                  <a:solidFill>
                    <a:srgbClr val="C95A20"/>
                  </a:solidFill>
                  <a:effectLst/>
                  <a:latin typeface="Calibri" panose="020F0502020204030204" pitchFamily="34" charset="0"/>
                </a:rPr>
                <a:t>41,3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7" name="Rectangle 95">
              <a:extLst>
                <a:ext uri="{FF2B5EF4-FFF2-40B4-BE49-F238E27FC236}">
                  <a16:creationId xmlns="" xmlns:a16="http://schemas.microsoft.com/office/drawing/2014/main" id="{C37134C4-5571-4B8D-82BF-F3FC0F94F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9693" y="2377497"/>
              <a:ext cx="3841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212124"/>
                  </a:solidFill>
                  <a:effectLst/>
                  <a:latin typeface="Calibri" panose="020F0502020204030204" pitchFamily="34" charset="0"/>
                </a:rPr>
                <a:t>33,3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8" name="Rectangle 96">
              <a:extLst>
                <a:ext uri="{FF2B5EF4-FFF2-40B4-BE49-F238E27FC236}">
                  <a16:creationId xmlns="" xmlns:a16="http://schemas.microsoft.com/office/drawing/2014/main" id="{FA7B47F8-F423-4839-982F-D1923745F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1230" y="1863147"/>
              <a:ext cx="3841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C95A20"/>
                  </a:solidFill>
                  <a:effectLst/>
                  <a:latin typeface="Calibri" panose="020F0502020204030204" pitchFamily="34" charset="0"/>
                </a:rPr>
                <a:t>54,8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9" name="Rectangle 97">
              <a:extLst>
                <a:ext uri="{FF2B5EF4-FFF2-40B4-BE49-F238E27FC236}">
                  <a16:creationId xmlns="" xmlns:a16="http://schemas.microsoft.com/office/drawing/2014/main" id="{BFA69487-ACB1-417D-91C5-74C509700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555" y="2353685"/>
              <a:ext cx="3841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212124"/>
                  </a:solidFill>
                  <a:effectLst/>
                  <a:latin typeface="Calibri" panose="020F0502020204030204" pitchFamily="34" charset="0"/>
                </a:rPr>
                <a:t>33,4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0" name="Rectangle 98">
              <a:extLst>
                <a:ext uri="{FF2B5EF4-FFF2-40B4-BE49-F238E27FC236}">
                  <a16:creationId xmlns="" xmlns:a16="http://schemas.microsoft.com/office/drawing/2014/main" id="{C232BC00-78CC-46AF-BADE-52070681F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5980" y="1571047"/>
              <a:ext cx="3841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>
                  <a:ln>
                    <a:noFill/>
                  </a:ln>
                  <a:solidFill>
                    <a:srgbClr val="C95A20"/>
                  </a:solidFill>
                  <a:effectLst/>
                  <a:latin typeface="Calibri" panose="020F0502020204030204" pitchFamily="34" charset="0"/>
                </a:rPr>
                <a:t>67,2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1" name="Rectangle 99">
              <a:extLst>
                <a:ext uri="{FF2B5EF4-FFF2-40B4-BE49-F238E27FC236}">
                  <a16:creationId xmlns="" xmlns:a16="http://schemas.microsoft.com/office/drawing/2014/main" id="{19D67342-DB5B-4CAB-9DB5-9ED1A990C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4118" y="2377497"/>
              <a:ext cx="3841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>
                  <a:ln>
                    <a:noFill/>
                  </a:ln>
                  <a:solidFill>
                    <a:srgbClr val="212124"/>
                  </a:solidFill>
                  <a:effectLst/>
                  <a:latin typeface="Calibri" panose="020F0502020204030204" pitchFamily="34" charset="0"/>
                </a:rPr>
                <a:t>33,2</a:t>
              </a:r>
              <a:endPara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2" name="Line 100">
              <a:extLst>
                <a:ext uri="{FF2B5EF4-FFF2-40B4-BE49-F238E27FC236}">
                  <a16:creationId xmlns="" xmlns:a16="http://schemas.microsoft.com/office/drawing/2014/main" id="{1FA54DC3-E825-4D4A-82F1-42841ED66E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9818" y="1410710"/>
              <a:ext cx="384175" cy="161925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3" name="Line 101">
              <a:extLst>
                <a:ext uri="{FF2B5EF4-FFF2-40B4-BE49-F238E27FC236}">
                  <a16:creationId xmlns="" xmlns:a16="http://schemas.microsoft.com/office/drawing/2014/main" id="{60BB9B1B-8201-48ED-ADB3-E439090093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9818" y="1410710"/>
              <a:ext cx="384175" cy="161925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4" name="Line 102">
              <a:extLst>
                <a:ext uri="{FF2B5EF4-FFF2-40B4-BE49-F238E27FC236}">
                  <a16:creationId xmlns="" xmlns:a16="http://schemas.microsoft.com/office/drawing/2014/main" id="{C1CFD54A-211F-463D-91D5-5449C68A55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9030" y="1328160"/>
              <a:ext cx="384175" cy="161925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5" name="Rectangle 106">
              <a:extLst>
                <a:ext uri="{FF2B5EF4-FFF2-40B4-BE49-F238E27FC236}">
                  <a16:creationId xmlns="" xmlns:a16="http://schemas.microsoft.com/office/drawing/2014/main" id="{5CC10F49-9BF2-4BAB-AFCD-F92F28AEC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743" y="2434647"/>
              <a:ext cx="287338" cy="71438"/>
            </a:xfrm>
            <a:prstGeom prst="rect">
              <a:avLst/>
            </a:prstGeom>
            <a:solidFill>
              <a:srgbClr val="812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6" name="Rectangle 107">
              <a:extLst>
                <a:ext uri="{FF2B5EF4-FFF2-40B4-BE49-F238E27FC236}">
                  <a16:creationId xmlns="" xmlns:a16="http://schemas.microsoft.com/office/drawing/2014/main" id="{0A95F931-CF84-4391-A0B0-CC07204D6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130" y="2626735"/>
              <a:ext cx="296863" cy="109538"/>
            </a:xfrm>
            <a:prstGeom prst="rect">
              <a:avLst/>
            </a:prstGeom>
            <a:solidFill>
              <a:srgbClr val="812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7" name="Rectangle 108">
              <a:extLst>
                <a:ext uri="{FF2B5EF4-FFF2-40B4-BE49-F238E27FC236}">
                  <a16:creationId xmlns="" xmlns:a16="http://schemas.microsoft.com/office/drawing/2014/main" id="{F4C2141E-CA2E-4448-9789-7F283FC6F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130" y="2591810"/>
              <a:ext cx="296863" cy="34925"/>
            </a:xfrm>
            <a:prstGeom prst="rect">
              <a:avLst/>
            </a:prstGeom>
            <a:solidFill>
              <a:srgbClr val="C1F7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8" name="Rectangle 109">
              <a:extLst>
                <a:ext uri="{FF2B5EF4-FFF2-40B4-BE49-F238E27FC236}">
                  <a16:creationId xmlns="" xmlns:a16="http://schemas.microsoft.com/office/drawing/2014/main" id="{4C6A5C05-711D-4D2B-A508-0AD2DF07C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9043" y="2572760"/>
              <a:ext cx="288925" cy="3492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9" name="Rectangle 110">
              <a:extLst>
                <a:ext uri="{FF2B5EF4-FFF2-40B4-BE49-F238E27FC236}">
                  <a16:creationId xmlns="" xmlns:a16="http://schemas.microsoft.com/office/drawing/2014/main" id="{8D4E0F37-8B2E-427A-89A6-72CBF1C2A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4430" y="2591810"/>
              <a:ext cx="296863" cy="3492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0" name="Rectangle 111">
              <a:extLst>
                <a:ext uri="{FF2B5EF4-FFF2-40B4-BE49-F238E27FC236}">
                  <a16:creationId xmlns="" xmlns:a16="http://schemas.microsoft.com/office/drawing/2014/main" id="{6E867EBD-6853-4CC5-871F-65064B44E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9042" y="2607685"/>
              <a:ext cx="285513" cy="69850"/>
            </a:xfrm>
            <a:prstGeom prst="rect">
              <a:avLst/>
            </a:prstGeom>
            <a:solidFill>
              <a:srgbClr val="812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1" name="Rectangle 112">
              <a:extLst>
                <a:ext uri="{FF2B5EF4-FFF2-40B4-BE49-F238E27FC236}">
                  <a16:creationId xmlns="" xmlns:a16="http://schemas.microsoft.com/office/drawing/2014/main" id="{F9971D38-DAE5-4B0C-A7C7-60D316E2C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4430" y="2626735"/>
              <a:ext cx="294231" cy="45719"/>
            </a:xfrm>
            <a:prstGeom prst="rect">
              <a:avLst/>
            </a:prstGeom>
            <a:solidFill>
              <a:srgbClr val="812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2" name="Line 113">
              <a:extLst>
                <a:ext uri="{FF2B5EF4-FFF2-40B4-BE49-F238E27FC236}">
                  <a16:creationId xmlns="" xmlns:a16="http://schemas.microsoft.com/office/drawing/2014/main" id="{919AB0FE-6A92-44B3-86BF-88488698EA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6818" y="1732972"/>
              <a:ext cx="1725613" cy="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3" name="TextBox 342">
              <a:extLst>
                <a:ext uri="{FF2B5EF4-FFF2-40B4-BE49-F238E27FC236}">
                  <a16:creationId xmlns="" xmlns:a16="http://schemas.microsoft.com/office/drawing/2014/main" id="{284E6611-1CB5-4734-A242-D857A6FCF073}"/>
                </a:ext>
              </a:extLst>
            </p:cNvPr>
            <p:cNvSpPr txBox="1"/>
            <p:nvPr/>
          </p:nvSpPr>
          <p:spPr>
            <a:xfrm>
              <a:off x="1141114" y="3314760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/>
                <a:t>2013</a:t>
              </a:r>
            </a:p>
          </p:txBody>
        </p:sp>
        <p:sp>
          <p:nvSpPr>
            <p:cNvPr id="344" name="TextBox 343">
              <a:extLst>
                <a:ext uri="{FF2B5EF4-FFF2-40B4-BE49-F238E27FC236}">
                  <a16:creationId xmlns="" xmlns:a16="http://schemas.microsoft.com/office/drawing/2014/main" id="{4A28DA7B-EFC1-424E-8061-1B5ECB600F27}"/>
                </a:ext>
              </a:extLst>
            </p:cNvPr>
            <p:cNvSpPr txBox="1"/>
            <p:nvPr/>
          </p:nvSpPr>
          <p:spPr>
            <a:xfrm>
              <a:off x="2352963" y="3308643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/>
                <a:t>2014</a:t>
              </a:r>
            </a:p>
          </p:txBody>
        </p:sp>
        <p:sp>
          <p:nvSpPr>
            <p:cNvPr id="345" name="TextBox 344">
              <a:extLst>
                <a:ext uri="{FF2B5EF4-FFF2-40B4-BE49-F238E27FC236}">
                  <a16:creationId xmlns="" xmlns:a16="http://schemas.microsoft.com/office/drawing/2014/main" id="{7AA0707F-B8F5-43BB-9F0D-89065F3069FE}"/>
                </a:ext>
              </a:extLst>
            </p:cNvPr>
            <p:cNvSpPr txBox="1"/>
            <p:nvPr/>
          </p:nvSpPr>
          <p:spPr>
            <a:xfrm>
              <a:off x="3564812" y="3302526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/>
                <a:t>2015</a:t>
              </a:r>
            </a:p>
          </p:txBody>
        </p:sp>
        <p:sp>
          <p:nvSpPr>
            <p:cNvPr id="346" name="TextBox 345">
              <a:extLst>
                <a:ext uri="{FF2B5EF4-FFF2-40B4-BE49-F238E27FC236}">
                  <a16:creationId xmlns="" xmlns:a16="http://schemas.microsoft.com/office/drawing/2014/main" id="{54258381-1A46-4CF7-A97E-1DC22BE7AA86}"/>
                </a:ext>
              </a:extLst>
            </p:cNvPr>
            <p:cNvSpPr txBox="1"/>
            <p:nvPr/>
          </p:nvSpPr>
          <p:spPr>
            <a:xfrm>
              <a:off x="4776661" y="3315585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/>
                <a:t>2016</a:t>
              </a:r>
            </a:p>
          </p:txBody>
        </p:sp>
        <p:sp>
          <p:nvSpPr>
            <p:cNvPr id="347" name="TextBox 346">
              <a:extLst>
                <a:ext uri="{FF2B5EF4-FFF2-40B4-BE49-F238E27FC236}">
                  <a16:creationId xmlns="" xmlns:a16="http://schemas.microsoft.com/office/drawing/2014/main" id="{C93B727E-778A-4C90-8040-6860412C492F}"/>
                </a:ext>
              </a:extLst>
            </p:cNvPr>
            <p:cNvSpPr txBox="1"/>
            <p:nvPr/>
          </p:nvSpPr>
          <p:spPr>
            <a:xfrm>
              <a:off x="5988510" y="3317870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/>
                <a:t>2017</a:t>
              </a:r>
            </a:p>
          </p:txBody>
        </p:sp>
        <p:sp>
          <p:nvSpPr>
            <p:cNvPr id="348" name="Rectangle 66">
              <a:extLst>
                <a:ext uri="{FF2B5EF4-FFF2-40B4-BE49-F238E27FC236}">
                  <a16:creationId xmlns="" xmlns:a16="http://schemas.microsoft.com/office/drawing/2014/main" id="{64EE63B2-2F8B-4D9F-B42E-1DB3967B0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1961" y="2591810"/>
              <a:ext cx="296863" cy="763587"/>
            </a:xfrm>
            <a:prstGeom prst="rect">
              <a:avLst/>
            </a:prstGeom>
            <a:solidFill>
              <a:srgbClr val="588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9" name="Rectangle 67">
              <a:extLst>
                <a:ext uri="{FF2B5EF4-FFF2-40B4-BE49-F238E27FC236}">
                  <a16:creationId xmlns="" xmlns:a16="http://schemas.microsoft.com/office/drawing/2014/main" id="{8620A945-E471-465B-93AB-69B7731FA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5099" y="1852035"/>
              <a:ext cx="296863" cy="1503363"/>
            </a:xfrm>
            <a:prstGeom prst="rect">
              <a:avLst/>
            </a:prstGeom>
            <a:solidFill>
              <a:srgbClr val="E06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0" name="Rectangle 93">
              <a:extLst>
                <a:ext uri="{FF2B5EF4-FFF2-40B4-BE49-F238E27FC236}">
                  <a16:creationId xmlns="" xmlns:a16="http://schemas.microsoft.com/office/drawing/2014/main" id="{12E2ECCB-D4F0-4900-8FAF-76CE1B48D2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408847" y="2921831"/>
              <a:ext cx="342456" cy="203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1300" b="1" dirty="0">
                  <a:solidFill>
                    <a:srgbClr val="FEFEFE"/>
                  </a:solidFill>
                  <a:latin typeface="Calibri" panose="020F0502020204030204" pitchFamily="34" charset="0"/>
                </a:rPr>
                <a:t>33</a:t>
              </a:r>
              <a:r>
                <a:rPr kumimoji="0" lang="ru-RU" altLang="ru-RU" sz="1300" b="1" i="0" u="none" strike="noStrike" cap="none" normalizeH="0" baseline="0" dirty="0">
                  <a:ln>
                    <a:noFill/>
                  </a:ln>
                  <a:solidFill>
                    <a:srgbClr val="FEFEFE"/>
                  </a:solidFill>
                  <a:effectLst/>
                  <a:latin typeface="Calibri" panose="020F0502020204030204" pitchFamily="34" charset="0"/>
                </a:rPr>
                <a:t>,2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1" name="Rectangle 98">
              <a:extLst>
                <a:ext uri="{FF2B5EF4-FFF2-40B4-BE49-F238E27FC236}">
                  <a16:creationId xmlns="" xmlns:a16="http://schemas.microsoft.com/office/drawing/2014/main" id="{A3699BF6-05EF-40C6-B6CD-408E0CF5A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511" y="1619959"/>
              <a:ext cx="29815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>
                  <a:ln>
                    <a:noFill/>
                  </a:ln>
                  <a:solidFill>
                    <a:srgbClr val="C95A20"/>
                  </a:solidFill>
                  <a:effectLst/>
                  <a:latin typeface="Calibri" panose="020F0502020204030204" pitchFamily="34" charset="0"/>
                </a:rPr>
                <a:t>62,5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2" name="TextBox 351">
              <a:extLst>
                <a:ext uri="{FF2B5EF4-FFF2-40B4-BE49-F238E27FC236}">
                  <a16:creationId xmlns="" xmlns:a16="http://schemas.microsoft.com/office/drawing/2014/main" id="{E530EC0B-A98C-4C30-8FFC-7841C025DF11}"/>
                </a:ext>
              </a:extLst>
            </p:cNvPr>
            <p:cNvSpPr txBox="1"/>
            <p:nvPr/>
          </p:nvSpPr>
          <p:spPr>
            <a:xfrm>
              <a:off x="6906130" y="3317870"/>
              <a:ext cx="10690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2018 план</a:t>
              </a:r>
            </a:p>
          </p:txBody>
        </p:sp>
        <p:sp>
          <p:nvSpPr>
            <p:cNvPr id="353" name="Rectangle 9">
              <a:extLst>
                <a:ext uri="{FF2B5EF4-FFF2-40B4-BE49-F238E27FC236}">
                  <a16:creationId xmlns="" xmlns:a16="http://schemas.microsoft.com/office/drawing/2014/main" id="{48D309AA-2307-4611-A631-909D75572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653" y="2445729"/>
              <a:ext cx="413574" cy="20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>
                  <a:ln>
                    <a:noFill/>
                  </a:ln>
                  <a:solidFill>
                    <a:srgbClr val="3B6237"/>
                  </a:solidFill>
                  <a:effectLst/>
                  <a:latin typeface="Calibri" panose="020F0502020204030204" pitchFamily="34" charset="0"/>
                </a:rPr>
                <a:t>0,09   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4" name="Rectangle 99">
              <a:extLst>
                <a:ext uri="{FF2B5EF4-FFF2-40B4-BE49-F238E27FC236}">
                  <a16:creationId xmlns="" xmlns:a16="http://schemas.microsoft.com/office/drawing/2014/main" id="{E84F2139-6A2A-4E58-888B-7AC9C60C1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9734" y="2305022"/>
              <a:ext cx="303376" cy="229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300" b="1" i="0" u="none" strike="noStrike" cap="none" normalizeH="0" baseline="0" dirty="0">
                  <a:ln>
                    <a:noFill/>
                  </a:ln>
                  <a:solidFill>
                    <a:srgbClr val="212124"/>
                  </a:solidFill>
                  <a:effectLst/>
                  <a:latin typeface="Calibri" panose="020F0502020204030204" pitchFamily="34" charset="0"/>
                </a:rPr>
                <a:t>33,3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5" name="Rectangle 110">
              <a:extLst>
                <a:ext uri="{FF2B5EF4-FFF2-40B4-BE49-F238E27FC236}">
                  <a16:creationId xmlns="" xmlns:a16="http://schemas.microsoft.com/office/drawing/2014/main" id="{AFF50F23-370E-4BDD-A3F4-6212A6C7F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2318" y="2535111"/>
              <a:ext cx="296863" cy="5251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56" name="TextBox 355">
            <a:extLst>
              <a:ext uri="{FF2B5EF4-FFF2-40B4-BE49-F238E27FC236}">
                <a16:creationId xmlns="" xmlns:a16="http://schemas.microsoft.com/office/drawing/2014/main" id="{7B8CDDD3-C5E7-4AB1-8A7F-425F58C2DCA6}"/>
              </a:ext>
            </a:extLst>
          </p:cNvPr>
          <p:cNvSpPr txBox="1"/>
          <p:nvPr/>
        </p:nvSpPr>
        <p:spPr>
          <a:xfrm>
            <a:off x="5819744" y="1161708"/>
            <a:ext cx="115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млрд руб.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="" xmlns:a16="http://schemas.microsoft.com/office/drawing/2014/main" id="{84623AD2-5C85-4B01-90AD-D123468F079D}"/>
              </a:ext>
            </a:extLst>
          </p:cNvPr>
          <p:cNvSpPr txBox="1"/>
          <p:nvPr/>
        </p:nvSpPr>
        <p:spPr>
          <a:xfrm>
            <a:off x="9090898" y="1316031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/>
              <a:t>Расходы:</a:t>
            </a:r>
          </a:p>
        </p:txBody>
      </p:sp>
      <p:cxnSp>
        <p:nvCxnSpPr>
          <p:cNvPr id="363" name="Прямая соединительная линия 362">
            <a:extLst>
              <a:ext uri="{FF2B5EF4-FFF2-40B4-BE49-F238E27FC236}">
                <a16:creationId xmlns="" xmlns:a16="http://schemas.microsoft.com/office/drawing/2014/main" id="{9DAB63FD-5556-40E2-B201-DD0E9DF43939}"/>
              </a:ext>
            </a:extLst>
          </p:cNvPr>
          <p:cNvCxnSpPr>
            <a:cxnSpLocks/>
          </p:cNvCxnSpPr>
          <p:nvPr/>
        </p:nvCxnSpPr>
        <p:spPr>
          <a:xfrm flipH="1">
            <a:off x="3052134" y="5872432"/>
            <a:ext cx="604258" cy="6079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Прямоугольник 363">
            <a:extLst>
              <a:ext uri="{FF2B5EF4-FFF2-40B4-BE49-F238E27FC236}">
                <a16:creationId xmlns="" xmlns:a16="http://schemas.microsoft.com/office/drawing/2014/main" id="{8716910A-28FB-40A0-88EE-402119F26B6D}"/>
              </a:ext>
            </a:extLst>
          </p:cNvPr>
          <p:cNvSpPr/>
          <p:nvPr/>
        </p:nvSpPr>
        <p:spPr>
          <a:xfrm>
            <a:off x="6622404" y="6105515"/>
            <a:ext cx="1569571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b="1" dirty="0"/>
              <a:t>Работы по региональному геологическому изучению недр</a:t>
            </a:r>
          </a:p>
        </p:txBody>
      </p:sp>
      <p:sp>
        <p:nvSpPr>
          <p:cNvPr id="365" name="Прямоугольник 364">
            <a:extLst>
              <a:ext uri="{FF2B5EF4-FFF2-40B4-BE49-F238E27FC236}">
                <a16:creationId xmlns="" xmlns:a16="http://schemas.microsoft.com/office/drawing/2014/main" id="{F368D2E6-04DE-43BE-8B6C-E80F63C22AF2}"/>
              </a:ext>
            </a:extLst>
          </p:cNvPr>
          <p:cNvSpPr/>
          <p:nvPr/>
        </p:nvSpPr>
        <p:spPr>
          <a:xfrm>
            <a:off x="6598085" y="4290588"/>
            <a:ext cx="729972" cy="22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b="1" dirty="0"/>
              <a:t>297 ПВ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E1E853D2-8AC6-4E5C-902E-940C284CD902}"/>
              </a:ext>
            </a:extLst>
          </p:cNvPr>
          <p:cNvCxnSpPr>
            <a:cxnSpLocks/>
          </p:cNvCxnSpPr>
          <p:nvPr/>
        </p:nvCxnSpPr>
        <p:spPr>
          <a:xfrm>
            <a:off x="789709" y="4289038"/>
            <a:ext cx="20179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>
            <a:extLst>
              <a:ext uri="{FF2B5EF4-FFF2-40B4-BE49-F238E27FC236}">
                <a16:creationId xmlns="" xmlns:a16="http://schemas.microsoft.com/office/drawing/2014/main" id="{E0432472-3E48-4DBB-8D85-3AD2D29556F8}"/>
              </a:ext>
            </a:extLst>
          </p:cNvPr>
          <p:cNvCxnSpPr>
            <a:cxnSpLocks/>
          </p:cNvCxnSpPr>
          <p:nvPr/>
        </p:nvCxnSpPr>
        <p:spPr>
          <a:xfrm>
            <a:off x="2807642" y="4289038"/>
            <a:ext cx="472860" cy="459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="" xmlns:a16="http://schemas.microsoft.com/office/drawing/2014/main" id="{F57CCF09-82CE-4873-AF56-FCAE297C4A56}"/>
              </a:ext>
            </a:extLst>
          </p:cNvPr>
          <p:cNvCxnSpPr>
            <a:cxnSpLocks/>
          </p:cNvCxnSpPr>
          <p:nvPr/>
        </p:nvCxnSpPr>
        <p:spPr>
          <a:xfrm>
            <a:off x="1709259" y="5524500"/>
            <a:ext cx="1177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Стрелка: вправо 122">
            <a:extLst>
              <a:ext uri="{FF2B5EF4-FFF2-40B4-BE49-F238E27FC236}">
                <a16:creationId xmlns="" xmlns:a16="http://schemas.microsoft.com/office/drawing/2014/main" id="{34F03B65-D8C4-4055-AE79-8015F250FA1E}"/>
              </a:ext>
            </a:extLst>
          </p:cNvPr>
          <p:cNvSpPr/>
          <p:nvPr/>
        </p:nvSpPr>
        <p:spPr>
          <a:xfrm>
            <a:off x="4899146" y="5010285"/>
            <a:ext cx="565476" cy="872826"/>
          </a:xfrm>
          <a:prstGeom prst="rightArrow">
            <a:avLst>
              <a:gd name="adj1" fmla="val 100000"/>
              <a:gd name="adj2" fmla="val 48794"/>
            </a:avLst>
          </a:prstGeom>
          <a:gradFill>
            <a:gsLst>
              <a:gs pos="0">
                <a:srgbClr val="A2CAE7">
                  <a:alpha val="0"/>
                </a:srgbClr>
              </a:gs>
              <a:gs pos="60000">
                <a:schemeClr val="accent1">
                  <a:lumMod val="45000"/>
                  <a:lumOff val="55000"/>
                </a:schemeClr>
              </a:gs>
              <a:gs pos="100000">
                <a:srgbClr val="75B8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507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>
            <a:extLst>
              <a:ext uri="{FF2B5EF4-FFF2-40B4-BE49-F238E27FC236}">
                <a16:creationId xmlns="" xmlns:a16="http://schemas.microsoft.com/office/drawing/2014/main" id="{7282EC44-B260-4F81-9BB8-7ABD085B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E99293A-D699-4B05-A0B7-09C240F0DBD8}"/>
              </a:ext>
            </a:extLst>
          </p:cNvPr>
          <p:cNvSpPr/>
          <p:nvPr/>
        </p:nvSpPr>
        <p:spPr>
          <a:xfrm>
            <a:off x="3621730" y="5923652"/>
            <a:ext cx="49221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500" dirty="0">
                <a:solidFill>
                  <a:schemeClr val="bg1"/>
                </a:solidFill>
                <a:latin typeface="Arial Narrow" panose="020B060602020203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03784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>
            <a:extLst>
              <a:ext uri="{FF2B5EF4-FFF2-40B4-BE49-F238E27FC236}">
                <a16:creationId xmlns="" xmlns:a16="http://schemas.microsoft.com/office/drawing/2014/main" id="{B8F7433D-CE52-4147-9D20-9E55385D1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97191"/>
            <a:ext cx="432080" cy="365125"/>
          </a:xfrm>
        </p:spPr>
        <p:txBody>
          <a:bodyPr/>
          <a:lstStyle/>
          <a:p>
            <a:fld id="{B03E6D5A-49C3-49AE-A36D-912CB6BB67DB}" type="slidenum">
              <a:rPr lang="ru-RU" sz="1400" smtClean="0">
                <a:solidFill>
                  <a:srgbClr val="2F5597"/>
                </a:solidFill>
              </a:rPr>
              <a:t>4</a:t>
            </a:fld>
            <a:endParaRPr lang="ru-RU" sz="1400" dirty="0">
              <a:solidFill>
                <a:srgbClr val="2F5597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A7619D91-17D0-49C7-9907-4D8B86F9F3E9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РЕГИОНАЛЬНЫЕ ГЕОЛОГО-СЪЕМОЧНЫЕ РАБОТЫ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МЕЛКОГО И СРЕДНЕГО МАСШТАБА</a:t>
            </a:r>
          </a:p>
        </p:txBody>
      </p:sp>
      <p:sp>
        <p:nvSpPr>
          <p:cNvPr id="40" name="Номер слайда 2">
            <a:extLst>
              <a:ext uri="{FF2B5EF4-FFF2-40B4-BE49-F238E27FC236}">
                <a16:creationId xmlns="" xmlns:a16="http://schemas.microsoft.com/office/drawing/2014/main" id="{4456528B-7B28-4892-B1FD-A91A9FDB026E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4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C5F88D83-1F78-4FA0-8413-606EBE38A36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08" y="1575833"/>
            <a:ext cx="5576691" cy="3443560"/>
          </a:xfrm>
          <a:prstGeom prst="rect">
            <a:avLst/>
          </a:prstGeom>
          <a:noFill/>
          <a:ln>
            <a:solidFill>
              <a:srgbClr val="3569A0"/>
            </a:solidFill>
          </a:ln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07A62114-9A26-41CC-8D03-C1534383D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616" r="616" b="616"/>
          <a:stretch/>
        </p:blipFill>
        <p:spPr>
          <a:xfrm>
            <a:off x="485234" y="1595057"/>
            <a:ext cx="5544932" cy="3424335"/>
          </a:xfrm>
          <a:prstGeom prst="rect">
            <a:avLst/>
          </a:prstGeom>
          <a:ln>
            <a:solidFill>
              <a:srgbClr val="3569A0"/>
            </a:solidFill>
          </a:ln>
        </p:spPr>
      </p:pic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20B809FC-558F-4FF2-803A-6F3B8D6A0660}"/>
              </a:ext>
            </a:extLst>
          </p:cNvPr>
          <p:cNvSpPr/>
          <p:nvPr/>
        </p:nvSpPr>
        <p:spPr>
          <a:xfrm>
            <a:off x="8702771" y="5310085"/>
            <a:ext cx="1667877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Aft>
                <a:spcPts val="400"/>
              </a:spcAft>
            </a:pPr>
            <a:r>
              <a:rPr lang="ru-RU" sz="1000" b="1" dirty="0"/>
              <a:t>Дальневосточный ФО</a:t>
            </a:r>
          </a:p>
          <a:p>
            <a:pPr algn="r">
              <a:lnSpc>
                <a:spcPct val="90000"/>
              </a:lnSpc>
              <a:spcAft>
                <a:spcPts val="400"/>
              </a:spcAft>
            </a:pPr>
            <a:endParaRPr lang="ru-RU" sz="1000" b="1" dirty="0"/>
          </a:p>
          <a:p>
            <a:pPr algn="r">
              <a:lnSpc>
                <a:spcPct val="90000"/>
              </a:lnSpc>
              <a:spcAft>
                <a:spcPts val="400"/>
              </a:spcAft>
            </a:pPr>
            <a:r>
              <a:rPr lang="ru-RU" sz="1000" b="1" dirty="0"/>
              <a:t>Сибирский ФО</a:t>
            </a:r>
          </a:p>
          <a:p>
            <a:pPr algn="r">
              <a:lnSpc>
                <a:spcPct val="90000"/>
              </a:lnSpc>
              <a:spcAft>
                <a:spcPts val="400"/>
              </a:spcAft>
            </a:pPr>
            <a:r>
              <a:rPr lang="ru-RU" sz="1000" b="1" dirty="0"/>
              <a:t> </a:t>
            </a:r>
          </a:p>
          <a:p>
            <a:pPr algn="r">
              <a:lnSpc>
                <a:spcPct val="90000"/>
              </a:lnSpc>
              <a:spcAft>
                <a:spcPts val="400"/>
              </a:spcAft>
            </a:pPr>
            <a:r>
              <a:rPr lang="ru-RU" sz="1000" b="1" dirty="0"/>
              <a:t>Уральский ФО</a:t>
            </a:r>
          </a:p>
          <a:p>
            <a:pPr algn="r">
              <a:lnSpc>
                <a:spcPct val="90000"/>
              </a:lnSpc>
              <a:spcAft>
                <a:spcPts val="400"/>
              </a:spcAft>
            </a:pPr>
            <a:r>
              <a:rPr lang="ru-RU" sz="1000" b="1" dirty="0"/>
              <a:t> </a:t>
            </a:r>
          </a:p>
          <a:p>
            <a:pPr algn="r">
              <a:lnSpc>
                <a:spcPct val="90000"/>
              </a:lnSpc>
              <a:spcAft>
                <a:spcPts val="400"/>
              </a:spcAft>
            </a:pPr>
            <a:r>
              <a:rPr lang="ru-RU" sz="1000" b="1" dirty="0"/>
              <a:t>Приволжский ФО</a:t>
            </a:r>
            <a:endParaRPr lang="ru-RU" sz="1000" b="1" dirty="0"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A2105C30-D002-469F-89C1-FB62B2A966D6}"/>
              </a:ext>
            </a:extLst>
          </p:cNvPr>
          <p:cNvSpPr/>
          <p:nvPr/>
        </p:nvSpPr>
        <p:spPr>
          <a:xfrm>
            <a:off x="1703069" y="992249"/>
            <a:ext cx="93497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1400" b="1" dirty="0">
                <a:solidFill>
                  <a:srgbClr val="0056B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Геологическая изученность территории Российской Федерации и ее континентального шельфа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ED578C56-A045-4C3F-B43E-4D08595B7E08}"/>
              </a:ext>
            </a:extLst>
          </p:cNvPr>
          <p:cNvSpPr/>
          <p:nvPr/>
        </p:nvSpPr>
        <p:spPr>
          <a:xfrm>
            <a:off x="2342846" y="1245809"/>
            <a:ext cx="2506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1400" b="1" dirty="0">
                <a:solidFill>
                  <a:srgbClr val="0056B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масштабе 1:1 000 000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70B6A7F7-C979-4002-84A8-D3B3E2695047}"/>
              </a:ext>
            </a:extLst>
          </p:cNvPr>
          <p:cNvSpPr/>
          <p:nvPr/>
        </p:nvSpPr>
        <p:spPr>
          <a:xfrm>
            <a:off x="7846695" y="1247454"/>
            <a:ext cx="2842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1400" b="1" dirty="0">
                <a:solidFill>
                  <a:srgbClr val="0056B4"/>
                </a:solidFill>
                <a:cs typeface="Times New Roman" panose="02020603050405020304" pitchFamily="18" charset="0"/>
              </a:rPr>
              <a:t>в масштабе 1:200 000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A79C3256-0CF8-4576-B169-3868F5ED5EAC}"/>
              </a:ext>
            </a:extLst>
          </p:cNvPr>
          <p:cNvSpPr/>
          <p:nvPr/>
        </p:nvSpPr>
        <p:spPr>
          <a:xfrm>
            <a:off x="555828" y="1480933"/>
            <a:ext cx="163068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900" b="1" dirty="0"/>
              <a:t>Завершенные на 01.01.2017</a:t>
            </a:r>
          </a:p>
          <a:p>
            <a:r>
              <a:rPr lang="ru-RU" sz="900" b="1" dirty="0"/>
              <a:t>Завершенные в 2017 г. </a:t>
            </a:r>
          </a:p>
          <a:p>
            <a:r>
              <a:rPr lang="ru-RU" sz="900" b="1" dirty="0"/>
              <a:t>Переходящие на 2018 г.</a:t>
            </a:r>
          </a:p>
          <a:p>
            <a:r>
              <a:rPr lang="ru-RU" sz="900" b="1" dirty="0"/>
              <a:t>Планируемые с 2018 г.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66FE4734-E176-4427-92A8-0C4649485ED4}"/>
              </a:ext>
            </a:extLst>
          </p:cNvPr>
          <p:cNvSpPr/>
          <p:nvPr/>
        </p:nvSpPr>
        <p:spPr>
          <a:xfrm>
            <a:off x="6347358" y="1480933"/>
            <a:ext cx="1815647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900" b="1" dirty="0"/>
              <a:t>Завершенные в 2017 г. </a:t>
            </a:r>
          </a:p>
          <a:p>
            <a:r>
              <a:rPr lang="ru-RU" sz="900" b="1" dirty="0"/>
              <a:t>Переходящие на 2018 г.</a:t>
            </a:r>
          </a:p>
          <a:p>
            <a:r>
              <a:rPr lang="ru-RU" sz="900" b="1" dirty="0"/>
              <a:t>Планируемые с 2018 г.</a:t>
            </a:r>
          </a:p>
          <a:p>
            <a:r>
              <a:rPr lang="ru-RU" sz="900" b="1" dirty="0"/>
              <a:t>Опережающие геохимические </a:t>
            </a:r>
          </a:p>
          <a:p>
            <a:r>
              <a:rPr lang="ru-RU" sz="900" b="1" dirty="0"/>
              <a:t>и геофизические работы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3F8077CC-25E9-408A-9A16-02FF7D15B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6" y="1550124"/>
            <a:ext cx="202758" cy="5181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3725E4AB-1483-40B5-8A69-0C96B7F18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29" y="1550124"/>
            <a:ext cx="202758" cy="518160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4C72B4D2-B901-47D5-814F-3774541FEA43}"/>
              </a:ext>
            </a:extLst>
          </p:cNvPr>
          <p:cNvSpPr/>
          <p:nvPr/>
        </p:nvSpPr>
        <p:spPr>
          <a:xfrm>
            <a:off x="6331779" y="4376910"/>
            <a:ext cx="1736419" cy="5909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1200" b="1" dirty="0">
                <a:cs typeface="Times New Roman" panose="02020603050405020304" pitchFamily="18" charset="0"/>
              </a:rPr>
              <a:t>Прирост геологической изученности в 2017 г. –</a:t>
            </a:r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77 </a:t>
            </a:r>
            <a:r>
              <a:rPr lang="ru-RU" sz="1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тыс</a:t>
            </a:r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кв.км</a:t>
            </a:r>
            <a:r>
              <a:rPr lang="ru-RU" sz="1200" b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601332A8-EDAF-4893-B3DE-3FA6DF3F9730}"/>
              </a:ext>
            </a:extLst>
          </p:cNvPr>
          <p:cNvSpPr/>
          <p:nvPr/>
        </p:nvSpPr>
        <p:spPr>
          <a:xfrm>
            <a:off x="546855" y="4376909"/>
            <a:ext cx="1770100" cy="5909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1200" b="1" dirty="0">
                <a:cs typeface="Times New Roman" panose="02020603050405020304" pitchFamily="18" charset="0"/>
              </a:rPr>
              <a:t>Прирост геологической изученности в 2017 г. – </a:t>
            </a:r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1 397 </a:t>
            </a:r>
            <a:r>
              <a:rPr lang="ru-RU" sz="1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тыс</a:t>
            </a:r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кв.км</a:t>
            </a:r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B52942EA-B9E1-4CFF-AEDE-F0F12041AA55}"/>
              </a:ext>
            </a:extLst>
          </p:cNvPr>
          <p:cNvSpPr/>
          <p:nvPr/>
        </p:nvSpPr>
        <p:spPr>
          <a:xfrm>
            <a:off x="1372343" y="5299436"/>
            <a:ext cx="9446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56CBA"/>
                </a:solidFill>
              </a:rPr>
              <a:t>79,3%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56C4988C-87FE-4D8D-82AC-3562629A14A0}"/>
              </a:ext>
            </a:extLst>
          </p:cNvPr>
          <p:cNvSpPr/>
          <p:nvPr/>
        </p:nvSpPr>
        <p:spPr>
          <a:xfrm>
            <a:off x="1372343" y="6485243"/>
            <a:ext cx="9446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2017</a:t>
            </a:r>
            <a:endParaRPr lang="ru-RU" sz="1400" b="1" dirty="0">
              <a:solidFill>
                <a:srgbClr val="4472C4"/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8BD190AF-9CE6-4CA4-885E-1AD0704A4E93}"/>
              </a:ext>
            </a:extLst>
          </p:cNvPr>
          <p:cNvSpPr/>
          <p:nvPr/>
        </p:nvSpPr>
        <p:spPr>
          <a:xfrm>
            <a:off x="1877844" y="5083928"/>
            <a:ext cx="9446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56CBA"/>
                </a:solidFill>
              </a:rPr>
              <a:t>85,3%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55B9CC89-0C1F-4C6F-A31E-0D9579AE48B9}"/>
              </a:ext>
            </a:extLst>
          </p:cNvPr>
          <p:cNvSpPr/>
          <p:nvPr/>
        </p:nvSpPr>
        <p:spPr>
          <a:xfrm>
            <a:off x="2103723" y="6485243"/>
            <a:ext cx="1219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2018 план</a:t>
            </a:r>
            <a:endParaRPr lang="ru-RU" sz="1400" b="1" dirty="0">
              <a:solidFill>
                <a:srgbClr val="4472C4"/>
              </a:solidFill>
            </a:endParaRPr>
          </a:p>
        </p:txBody>
      </p:sp>
      <p:sp>
        <p:nvSpPr>
          <p:cNvPr id="63" name="Rectangle 12">
            <a:extLst>
              <a:ext uri="{FF2B5EF4-FFF2-40B4-BE49-F238E27FC236}">
                <a16:creationId xmlns="" xmlns:a16="http://schemas.microsoft.com/office/drawing/2014/main" id="{94FC5EFE-7E73-4EFF-A579-FDB2DC966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725" y="5615800"/>
            <a:ext cx="207274" cy="881450"/>
          </a:xfrm>
          <a:prstGeom prst="rect">
            <a:avLst/>
          </a:prstGeom>
          <a:solidFill>
            <a:srgbClr val="256CBA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" name="Rectangle 12">
            <a:extLst>
              <a:ext uri="{FF2B5EF4-FFF2-40B4-BE49-F238E27FC236}">
                <a16:creationId xmlns="" xmlns:a16="http://schemas.microsoft.com/office/drawing/2014/main" id="{0EF1E850-9796-4CD9-84EA-2957D1567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170" y="5395558"/>
            <a:ext cx="207274" cy="1101692"/>
          </a:xfrm>
          <a:prstGeom prst="rect">
            <a:avLst/>
          </a:prstGeom>
          <a:solidFill>
            <a:srgbClr val="256CBA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C895906C-6F0E-49A9-A7C1-C26384C4D4A3}"/>
              </a:ext>
            </a:extLst>
          </p:cNvPr>
          <p:cNvSpPr/>
          <p:nvPr/>
        </p:nvSpPr>
        <p:spPr>
          <a:xfrm>
            <a:off x="2631693" y="5900812"/>
            <a:ext cx="187107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Степень изученности </a:t>
            </a:r>
            <a:br>
              <a:rPr lang="ru-RU" sz="1200" b="1" dirty="0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масштабе 1:1 000 000 (3 поколение)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ED33AACE-1A89-412F-9F28-AE1DE84AF742}"/>
              </a:ext>
            </a:extLst>
          </p:cNvPr>
          <p:cNvSpPr/>
          <p:nvPr/>
        </p:nvSpPr>
        <p:spPr>
          <a:xfrm>
            <a:off x="5967017" y="5736099"/>
            <a:ext cx="9446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56CBA"/>
                </a:solidFill>
              </a:rPr>
              <a:t>23,1%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="" xmlns:a16="http://schemas.microsoft.com/office/drawing/2014/main" id="{1AA544DA-73BB-409A-9A61-BE2A96729646}"/>
              </a:ext>
            </a:extLst>
          </p:cNvPr>
          <p:cNvSpPr/>
          <p:nvPr/>
        </p:nvSpPr>
        <p:spPr>
          <a:xfrm>
            <a:off x="5967017" y="6488647"/>
            <a:ext cx="9446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2017</a:t>
            </a:r>
            <a:endParaRPr lang="ru-RU" sz="1400" b="1" dirty="0">
              <a:solidFill>
                <a:srgbClr val="4472C4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="" xmlns:a16="http://schemas.microsoft.com/office/drawing/2014/main" id="{649A5B24-7FDA-4030-9782-DFC8D20FD551}"/>
              </a:ext>
            </a:extLst>
          </p:cNvPr>
          <p:cNvSpPr/>
          <p:nvPr/>
        </p:nvSpPr>
        <p:spPr>
          <a:xfrm>
            <a:off x="6482043" y="5604333"/>
            <a:ext cx="9446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56CBA"/>
                </a:solidFill>
              </a:rPr>
              <a:t>23,4%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FAF62FB7-49C0-4607-A7D7-D264954A0D07}"/>
              </a:ext>
            </a:extLst>
          </p:cNvPr>
          <p:cNvSpPr/>
          <p:nvPr/>
        </p:nvSpPr>
        <p:spPr>
          <a:xfrm>
            <a:off x="6683157" y="6488647"/>
            <a:ext cx="1219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2018 план</a:t>
            </a:r>
            <a:endParaRPr lang="ru-RU" sz="1400" b="1" dirty="0">
              <a:solidFill>
                <a:srgbClr val="4472C4"/>
              </a:solidFill>
            </a:endParaRPr>
          </a:p>
        </p:txBody>
      </p:sp>
      <p:sp>
        <p:nvSpPr>
          <p:cNvPr id="70" name="Rectangle 12">
            <a:extLst>
              <a:ext uri="{FF2B5EF4-FFF2-40B4-BE49-F238E27FC236}">
                <a16:creationId xmlns="" xmlns:a16="http://schemas.microsoft.com/office/drawing/2014/main" id="{A3473EE3-A90D-4FB7-88F0-B76D5C9E4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399" y="6063966"/>
            <a:ext cx="207274" cy="436688"/>
          </a:xfrm>
          <a:prstGeom prst="rect">
            <a:avLst/>
          </a:prstGeom>
          <a:solidFill>
            <a:srgbClr val="256CBA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" name="Rectangle 12">
            <a:extLst>
              <a:ext uri="{FF2B5EF4-FFF2-40B4-BE49-F238E27FC236}">
                <a16:creationId xmlns="" xmlns:a16="http://schemas.microsoft.com/office/drawing/2014/main" id="{BBC54FC3-6F5F-4746-ADC5-82C236BA3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844" y="5925312"/>
            <a:ext cx="207274" cy="575342"/>
          </a:xfrm>
          <a:prstGeom prst="rect">
            <a:avLst/>
          </a:prstGeom>
          <a:solidFill>
            <a:srgbClr val="256CBA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2" name="Прямоугольник 71">
            <a:extLst>
              <a:ext uri="{FF2B5EF4-FFF2-40B4-BE49-F238E27FC236}">
                <a16:creationId xmlns="" xmlns:a16="http://schemas.microsoft.com/office/drawing/2014/main" id="{A077732F-6586-4B97-AF24-CA7542754C22}"/>
              </a:ext>
            </a:extLst>
          </p:cNvPr>
          <p:cNvSpPr/>
          <p:nvPr/>
        </p:nvSpPr>
        <p:spPr>
          <a:xfrm>
            <a:off x="7156816" y="5894312"/>
            <a:ext cx="187107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Степень изученности </a:t>
            </a:r>
            <a:br>
              <a:rPr lang="ru-RU" sz="1200" b="1" dirty="0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масштабе 1:200 000</a:t>
            </a:r>
            <a:br>
              <a:rPr lang="ru-RU" sz="1200" b="1" dirty="0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rgbClr val="256CB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(2 издание)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2B2C4A81-0C7D-4AD2-A73E-B0CF44222117}"/>
              </a:ext>
            </a:extLst>
          </p:cNvPr>
          <p:cNvSpPr/>
          <p:nvPr/>
        </p:nvSpPr>
        <p:spPr>
          <a:xfrm>
            <a:off x="8959691" y="5030492"/>
            <a:ext cx="32128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b="1" dirty="0">
                <a:solidFill>
                  <a:srgbClr val="256CBA"/>
                </a:solidFill>
              </a:rPr>
              <a:t>Прирост прогнозных ресурсов категории Р</a:t>
            </a:r>
            <a:r>
              <a:rPr lang="ru-RU" sz="1200" b="1" baseline="-25000" dirty="0">
                <a:solidFill>
                  <a:srgbClr val="256CBA"/>
                </a:solidFill>
              </a:rPr>
              <a:t>3</a:t>
            </a:r>
            <a:endParaRPr lang="ru-RU" sz="1200" b="1" dirty="0">
              <a:solidFill>
                <a:srgbClr val="256CBA"/>
              </a:solidFill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="" xmlns:a16="http://schemas.microsoft.com/office/drawing/2014/main" id="{A029B71A-56DF-43F9-BF47-1D557DF372EF}"/>
              </a:ext>
            </a:extLst>
          </p:cNvPr>
          <p:cNvSpPr/>
          <p:nvPr/>
        </p:nvSpPr>
        <p:spPr>
          <a:xfrm>
            <a:off x="10267716" y="5304898"/>
            <a:ext cx="1583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1000" dirty="0"/>
              <a:t>Золото - 987,92 т, </a:t>
            </a:r>
            <a:br>
              <a:rPr lang="ru-RU" sz="1000" dirty="0"/>
            </a:br>
            <a:r>
              <a:rPr lang="ru-RU" sz="1000" dirty="0"/>
              <a:t>Серебро -5920,26 т</a:t>
            </a:r>
            <a:endParaRPr lang="ru-RU" sz="1000" dirty="0">
              <a:cs typeface="Times New Roman" panose="02020603050405020304" pitchFamily="18" charset="0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="" xmlns:a16="http://schemas.microsoft.com/office/drawing/2014/main" id="{D3222170-59A8-45A9-BE5D-8B4EB24EC680}"/>
              </a:ext>
            </a:extLst>
          </p:cNvPr>
          <p:cNvSpPr/>
          <p:nvPr/>
        </p:nvSpPr>
        <p:spPr>
          <a:xfrm>
            <a:off x="10267716" y="5677227"/>
            <a:ext cx="1583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1000" dirty="0"/>
              <a:t>Уран - 109,2 </a:t>
            </a:r>
            <a:r>
              <a:rPr lang="ru-RU" sz="1000" dirty="0" err="1"/>
              <a:t>тыс.т</a:t>
            </a:r>
            <a:r>
              <a:rPr lang="ru-RU" sz="1000" dirty="0"/>
              <a:t>., </a:t>
            </a:r>
            <a:br>
              <a:rPr lang="ru-RU" sz="1000" dirty="0"/>
            </a:br>
            <a:r>
              <a:rPr lang="ru-RU" sz="1000" dirty="0"/>
              <a:t>Золото - 148,1 т</a:t>
            </a:r>
            <a:endParaRPr lang="ru-RU" sz="1000" dirty="0"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="" xmlns:a16="http://schemas.microsoft.com/office/drawing/2014/main" id="{AC24EBD4-3BF5-4B5B-BBEA-0B413AD9FDAF}"/>
              </a:ext>
            </a:extLst>
          </p:cNvPr>
          <p:cNvSpPr/>
          <p:nvPr/>
        </p:nvSpPr>
        <p:spPr>
          <a:xfrm>
            <a:off x="10267716" y="6038525"/>
            <a:ext cx="1583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1000" dirty="0"/>
              <a:t>Хром - 780 тыс. т., </a:t>
            </a:r>
            <a:br>
              <a:rPr lang="ru-RU" sz="1000" dirty="0"/>
            </a:br>
            <a:r>
              <a:rPr lang="ru-RU" sz="1000" dirty="0"/>
              <a:t>Алюминий - 102 млн. т</a:t>
            </a:r>
            <a:endParaRPr lang="ru-RU" sz="1000" dirty="0"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9D46611A-836F-4F67-9C64-F865C20AD6FB}"/>
              </a:ext>
            </a:extLst>
          </p:cNvPr>
          <p:cNvSpPr/>
          <p:nvPr/>
        </p:nvSpPr>
        <p:spPr>
          <a:xfrm>
            <a:off x="10267716" y="6427550"/>
            <a:ext cx="1583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1000" dirty="0"/>
              <a:t>Алмазы - 22 млн. карат, </a:t>
            </a:r>
            <a:br>
              <a:rPr lang="ru-RU" sz="1000" dirty="0"/>
            </a:br>
            <a:r>
              <a:rPr lang="ru-RU" sz="1000" dirty="0"/>
              <a:t>Стронций - 792 тыс. т </a:t>
            </a:r>
            <a:endParaRPr lang="ru-RU" sz="1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652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885D399B-61F0-400C-A5E9-704C9972F2BD}"/>
              </a:ext>
            </a:extLst>
          </p:cNvPr>
          <p:cNvSpPr/>
          <p:nvPr/>
        </p:nvSpPr>
        <p:spPr>
          <a:xfrm>
            <a:off x="0" y="861060"/>
            <a:ext cx="12192000" cy="599694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F360A798-99EC-4987-869D-2143B26C1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74" y="1332509"/>
            <a:ext cx="5973926" cy="3272683"/>
          </a:xfrm>
          <a:prstGeom prst="rect">
            <a:avLst/>
          </a:prstGeom>
          <a:solidFill>
            <a:srgbClr val="F6F6F6"/>
          </a:solidFill>
        </p:spPr>
      </p:pic>
      <p:pic>
        <p:nvPicPr>
          <p:cNvPr id="41" name="Рисунок 40" descr="Изображение выглядит как текст, карт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4141AD69-5430-4918-869C-5798F7E71D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3677" r="663" b="3208"/>
          <a:stretch/>
        </p:blipFill>
        <p:spPr>
          <a:xfrm>
            <a:off x="157411" y="1369865"/>
            <a:ext cx="5687129" cy="3321279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C0D07018-C909-4323-A67F-49A1ECE45044}"/>
              </a:ext>
            </a:extLst>
          </p:cNvPr>
          <p:cNvSpPr/>
          <p:nvPr/>
        </p:nvSpPr>
        <p:spPr>
          <a:xfrm>
            <a:off x="344305" y="4099434"/>
            <a:ext cx="2472292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ru-RU" sz="1200" b="1" dirty="0">
                <a:cs typeface="Times New Roman" panose="02020603050405020304" pitchFamily="18" charset="0"/>
              </a:rPr>
              <a:t>Прирост мелкомасштабной гидрогеологической изученности – </a:t>
            </a:r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136,5 тыс. </a:t>
            </a:r>
            <a:r>
              <a:rPr lang="ru-RU" sz="1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кв.км</a:t>
            </a:r>
            <a:endParaRPr lang="ru-RU" sz="1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7B4DD1B6-2B5D-419A-AFC4-1F9F5AAB8777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ГИДРОГЕОЛОГИЧЕСКИЕ, ИНЖЕНЕРНО-ГЕОЛОГИЧЕСКИЕ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И ГЕОЭКОЛОГИЧЕСКИЕ РАБОТЫ МЕЛКОГО И СРЕДНЕГО МАСШТАБА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A21A858E-30DF-4D74-BF4F-3B151CCAC7DB}"/>
              </a:ext>
            </a:extLst>
          </p:cNvPr>
          <p:cNvGrpSpPr/>
          <p:nvPr/>
        </p:nvGrpSpPr>
        <p:grpSpPr>
          <a:xfrm>
            <a:off x="10137713" y="4709803"/>
            <a:ext cx="1675440" cy="646331"/>
            <a:chOff x="6553935" y="4884983"/>
            <a:chExt cx="1675440" cy="646331"/>
          </a:xfrm>
        </p:grpSpPr>
        <p:sp>
          <p:nvSpPr>
            <p:cNvPr id="56" name="Прямоугольник 55">
              <a:extLst>
                <a:ext uri="{FF2B5EF4-FFF2-40B4-BE49-F238E27FC236}">
                  <a16:creationId xmlns="" xmlns:a16="http://schemas.microsoft.com/office/drawing/2014/main" id="{AD7F2505-1A68-47B5-8C0C-78EFE2F0EA8A}"/>
                </a:ext>
              </a:extLst>
            </p:cNvPr>
            <p:cNvSpPr/>
            <p:nvPr/>
          </p:nvSpPr>
          <p:spPr>
            <a:xfrm>
              <a:off x="6728064" y="4884983"/>
              <a:ext cx="150131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dirty="0"/>
                <a:t>Завершенные в 2017 г. </a:t>
              </a:r>
            </a:p>
            <a:p>
              <a:r>
                <a:rPr lang="ru-RU" sz="900" b="1" dirty="0"/>
                <a:t>Переходящие на 2018 г.</a:t>
              </a:r>
            </a:p>
            <a:p>
              <a:r>
                <a:rPr lang="ru-RU" sz="900" b="1" dirty="0"/>
                <a:t>Планируемые с 2018 г.</a:t>
              </a:r>
            </a:p>
            <a:p>
              <a:r>
                <a:rPr lang="ru-RU" sz="900" b="1" dirty="0"/>
                <a:t>Изученность</a:t>
              </a: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="" xmlns:a16="http://schemas.microsoft.com/office/drawing/2014/main" id="{607939BB-BB39-4583-AC6C-B0D8DE3E7E00}"/>
                </a:ext>
              </a:extLst>
            </p:cNvPr>
            <p:cNvSpPr/>
            <p:nvPr/>
          </p:nvSpPr>
          <p:spPr>
            <a:xfrm>
              <a:off x="6553935" y="4954174"/>
              <a:ext cx="202758" cy="10246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="" xmlns:a16="http://schemas.microsoft.com/office/drawing/2014/main" id="{6DBC6524-5950-47A5-A5FC-CB8237BDCD9A}"/>
                </a:ext>
              </a:extLst>
            </p:cNvPr>
            <p:cNvSpPr/>
            <p:nvPr/>
          </p:nvSpPr>
          <p:spPr>
            <a:xfrm>
              <a:off x="6553935" y="5092739"/>
              <a:ext cx="202758" cy="102464"/>
            </a:xfrm>
            <a:prstGeom prst="rect">
              <a:avLst/>
            </a:prstGeom>
            <a:solidFill>
              <a:srgbClr val="55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="" xmlns:a16="http://schemas.microsoft.com/office/drawing/2014/main" id="{7BE8470F-424A-4703-9BB5-AC76D392A1E9}"/>
                </a:ext>
              </a:extLst>
            </p:cNvPr>
            <p:cNvSpPr/>
            <p:nvPr/>
          </p:nvSpPr>
          <p:spPr>
            <a:xfrm>
              <a:off x="6553935" y="5231304"/>
              <a:ext cx="202758" cy="10246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="" xmlns:a16="http://schemas.microsoft.com/office/drawing/2014/main" id="{438C40A6-CD2C-4ECE-9EF2-B82FD6F55B63}"/>
                </a:ext>
              </a:extLst>
            </p:cNvPr>
            <p:cNvSpPr/>
            <p:nvPr/>
          </p:nvSpPr>
          <p:spPr>
            <a:xfrm>
              <a:off x="6553935" y="5369870"/>
              <a:ext cx="202758" cy="102464"/>
            </a:xfrm>
            <a:prstGeom prst="rect">
              <a:avLst/>
            </a:prstGeom>
            <a:solidFill>
              <a:srgbClr val="B2B2B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AACFD9D3-C09C-483C-9024-33F6318DBAD3}"/>
              </a:ext>
            </a:extLst>
          </p:cNvPr>
          <p:cNvGrpSpPr/>
          <p:nvPr/>
        </p:nvGrpSpPr>
        <p:grpSpPr>
          <a:xfrm>
            <a:off x="1906174" y="4835865"/>
            <a:ext cx="4514442" cy="1788474"/>
            <a:chOff x="1906174" y="4980645"/>
            <a:chExt cx="4514442" cy="1788474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4518BD25-E4DF-4191-9D11-E6681F5E5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6479" t="79738"/>
            <a:stretch/>
          </p:blipFill>
          <p:spPr>
            <a:xfrm>
              <a:off x="4233998" y="6591292"/>
              <a:ext cx="234886" cy="134985"/>
            </a:xfrm>
            <a:prstGeom prst="rect">
              <a:avLst/>
            </a:prstGeom>
          </p:spPr>
        </p:pic>
        <p:sp>
          <p:nvSpPr>
            <p:cNvPr id="76" name="Прямоугольник 75">
              <a:extLst>
                <a:ext uri="{FF2B5EF4-FFF2-40B4-BE49-F238E27FC236}">
                  <a16:creationId xmlns="" xmlns:a16="http://schemas.microsoft.com/office/drawing/2014/main" id="{F2A1170E-B016-42ED-BB10-DF4B086752FF}"/>
                </a:ext>
              </a:extLst>
            </p:cNvPr>
            <p:cNvSpPr/>
            <p:nvPr/>
          </p:nvSpPr>
          <p:spPr>
            <a:xfrm>
              <a:off x="2196477" y="5216118"/>
              <a:ext cx="20087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dirty="0"/>
                <a:t>Гидрогеологическая съемка</a:t>
              </a:r>
            </a:p>
            <a:p>
              <a:r>
                <a:rPr lang="ru-RU" sz="900" b="1" dirty="0"/>
                <a:t>Инженерно-геологическая съемка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="" xmlns:a16="http://schemas.microsoft.com/office/drawing/2014/main" id="{D94B42F0-BB88-4AFB-BD29-7F640248AB96}"/>
                </a:ext>
              </a:extLst>
            </p:cNvPr>
            <p:cNvSpPr/>
            <p:nvPr/>
          </p:nvSpPr>
          <p:spPr>
            <a:xfrm>
              <a:off x="2022348" y="5285309"/>
              <a:ext cx="202758" cy="102464"/>
            </a:xfrm>
            <a:prstGeom prst="rect">
              <a:avLst/>
            </a:prstGeom>
            <a:solidFill>
              <a:srgbClr val="2F6EB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="" xmlns:a16="http://schemas.microsoft.com/office/drawing/2014/main" id="{48440BD1-EF9E-42FC-BE04-64BB7588EBC1}"/>
                </a:ext>
              </a:extLst>
            </p:cNvPr>
            <p:cNvSpPr/>
            <p:nvPr/>
          </p:nvSpPr>
          <p:spPr>
            <a:xfrm>
              <a:off x="2022348" y="5423874"/>
              <a:ext cx="202758" cy="102464"/>
            </a:xfrm>
            <a:prstGeom prst="rect">
              <a:avLst/>
            </a:prstGeom>
            <a:solidFill>
              <a:srgbClr val="68AF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="" xmlns:a16="http://schemas.microsoft.com/office/drawing/2014/main" id="{7F35465D-F95A-4761-998F-BB6EF4FC1670}"/>
                </a:ext>
              </a:extLst>
            </p:cNvPr>
            <p:cNvSpPr/>
            <p:nvPr/>
          </p:nvSpPr>
          <p:spPr>
            <a:xfrm>
              <a:off x="4237766" y="5258373"/>
              <a:ext cx="202758" cy="102464"/>
            </a:xfrm>
            <a:prstGeom prst="rect">
              <a:avLst/>
            </a:prstGeom>
            <a:solidFill>
              <a:srgbClr val="FEC08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="" xmlns:a16="http://schemas.microsoft.com/office/drawing/2014/main" id="{3616A2B7-C4C4-4D2F-8C92-E6788B8291D8}"/>
                </a:ext>
              </a:extLst>
            </p:cNvPr>
            <p:cNvSpPr/>
            <p:nvPr/>
          </p:nvSpPr>
          <p:spPr>
            <a:xfrm>
              <a:off x="4237766" y="5396939"/>
              <a:ext cx="202758" cy="102464"/>
            </a:xfrm>
            <a:prstGeom prst="rect">
              <a:avLst/>
            </a:prstGeom>
            <a:solidFill>
              <a:srgbClr val="FF65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="" xmlns:a16="http://schemas.microsoft.com/office/drawing/2014/main" id="{4B9F44E2-791F-44DE-886D-E672128FF471}"/>
                </a:ext>
              </a:extLst>
            </p:cNvPr>
            <p:cNvSpPr/>
            <p:nvPr/>
          </p:nvSpPr>
          <p:spPr>
            <a:xfrm>
              <a:off x="4411895" y="5188373"/>
              <a:ext cx="200872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dirty="0"/>
                <a:t>Гидрогеологическая съемка</a:t>
              </a:r>
            </a:p>
            <a:p>
              <a:r>
                <a:rPr lang="ru-RU" sz="900" b="1" dirty="0"/>
                <a:t>Комплексная гидрогеологическая </a:t>
              </a:r>
              <a:br>
                <a:rPr lang="ru-RU" sz="900" b="1" dirty="0"/>
              </a:br>
              <a:r>
                <a:rPr lang="ru-RU" sz="900" b="1" dirty="0"/>
                <a:t>и инженерно-геологическая съемка</a:t>
              </a:r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="" xmlns:a16="http://schemas.microsoft.com/office/drawing/2014/main" id="{1D4593EF-DF7E-4C3D-95DA-AC7ABFC793DE}"/>
                </a:ext>
              </a:extLst>
            </p:cNvPr>
            <p:cNvSpPr/>
            <p:nvPr/>
          </p:nvSpPr>
          <p:spPr>
            <a:xfrm>
              <a:off x="1906174" y="4996975"/>
              <a:ext cx="200872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100" b="1" dirty="0"/>
                <a:t>Завершенные в 2017 г.</a:t>
              </a: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="" xmlns:a16="http://schemas.microsoft.com/office/drawing/2014/main" id="{BF60530D-582E-4838-8F14-7E3DA6871A5C}"/>
                </a:ext>
              </a:extLst>
            </p:cNvPr>
            <p:cNvSpPr/>
            <p:nvPr/>
          </p:nvSpPr>
          <p:spPr>
            <a:xfrm>
              <a:off x="4130638" y="4980645"/>
              <a:ext cx="191741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100" b="1" dirty="0"/>
                <a:t>Переходящие на 2018 г.</a:t>
              </a:r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="" xmlns:a16="http://schemas.microsoft.com/office/drawing/2014/main" id="{B1EA1122-1FB0-46DE-9C47-B55E6A6038E1}"/>
                </a:ext>
              </a:extLst>
            </p:cNvPr>
            <p:cNvSpPr/>
            <p:nvPr/>
          </p:nvSpPr>
          <p:spPr>
            <a:xfrm>
              <a:off x="4420942" y="5912059"/>
              <a:ext cx="1660582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dirty="0"/>
                <a:t>Гидрогеологическая съемка</a:t>
              </a:r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="" xmlns:a16="http://schemas.microsoft.com/office/drawing/2014/main" id="{9FE154C9-B9EE-425A-8402-EAE4778154B5}"/>
                </a:ext>
              </a:extLst>
            </p:cNvPr>
            <p:cNvSpPr/>
            <p:nvPr/>
          </p:nvSpPr>
          <p:spPr>
            <a:xfrm>
              <a:off x="4246812" y="5981250"/>
              <a:ext cx="202758" cy="102464"/>
            </a:xfrm>
            <a:prstGeom prst="rect">
              <a:avLst/>
            </a:prstGeom>
            <a:solidFill>
              <a:srgbClr val="CD330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="" xmlns:a16="http://schemas.microsoft.com/office/drawing/2014/main" id="{F022D83A-1F2B-4D52-AFEB-70095F22C8CE}"/>
                </a:ext>
              </a:extLst>
            </p:cNvPr>
            <p:cNvSpPr/>
            <p:nvPr/>
          </p:nvSpPr>
          <p:spPr>
            <a:xfrm>
              <a:off x="4248423" y="6469787"/>
              <a:ext cx="202758" cy="102464"/>
            </a:xfrm>
            <a:prstGeom prst="rect">
              <a:avLst/>
            </a:prstGeom>
            <a:solidFill>
              <a:srgbClr val="C4E7FA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="" xmlns:a16="http://schemas.microsoft.com/office/drawing/2014/main" id="{666E1853-D498-47FF-8401-9DCB89CCA0E9}"/>
                </a:ext>
              </a:extLst>
            </p:cNvPr>
            <p:cNvSpPr/>
            <p:nvPr/>
          </p:nvSpPr>
          <p:spPr>
            <a:xfrm>
              <a:off x="4422552" y="6399787"/>
              <a:ext cx="15786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b="1" dirty="0"/>
                <a:t>Гидрогеологическая</a:t>
              </a:r>
            </a:p>
            <a:p>
              <a:r>
                <a:rPr lang="ru-RU" sz="900" b="1" dirty="0"/>
                <a:t>Инженерно-геологическая</a:t>
              </a:r>
            </a:p>
          </p:txBody>
        </p:sp>
        <p:sp>
          <p:nvSpPr>
            <p:cNvPr id="90" name="Прямоугольник 89">
              <a:extLst>
                <a:ext uri="{FF2B5EF4-FFF2-40B4-BE49-F238E27FC236}">
                  <a16:creationId xmlns="" xmlns:a16="http://schemas.microsoft.com/office/drawing/2014/main" id="{EDE8ECCF-6CA9-4F48-8306-7BDA7557BC94}"/>
                </a:ext>
              </a:extLst>
            </p:cNvPr>
            <p:cNvSpPr/>
            <p:nvPr/>
          </p:nvSpPr>
          <p:spPr>
            <a:xfrm>
              <a:off x="4130638" y="5692916"/>
              <a:ext cx="174283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100" b="1" dirty="0"/>
                <a:t>Планируемые с 2018 г.</a:t>
              </a:r>
            </a:p>
          </p:txBody>
        </p:sp>
        <p:sp>
          <p:nvSpPr>
            <p:cNvPr id="91" name="Прямоугольник 90">
              <a:extLst>
                <a:ext uri="{FF2B5EF4-FFF2-40B4-BE49-F238E27FC236}">
                  <a16:creationId xmlns="" xmlns:a16="http://schemas.microsoft.com/office/drawing/2014/main" id="{65820405-1CBA-47BE-850C-B3E1FFC0AE02}"/>
                </a:ext>
              </a:extLst>
            </p:cNvPr>
            <p:cNvSpPr/>
            <p:nvPr/>
          </p:nvSpPr>
          <p:spPr>
            <a:xfrm>
              <a:off x="4141295" y="6192059"/>
              <a:ext cx="173378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100" b="1" dirty="0"/>
                <a:t>Изученность</a:t>
              </a:r>
            </a:p>
          </p:txBody>
        </p:sp>
      </p:grpSp>
      <p:sp>
        <p:nvSpPr>
          <p:cNvPr id="94" name="Прямоугольник 93">
            <a:extLst>
              <a:ext uri="{FF2B5EF4-FFF2-40B4-BE49-F238E27FC236}">
                <a16:creationId xmlns="" xmlns:a16="http://schemas.microsoft.com/office/drawing/2014/main" id="{547175EC-27E5-4176-B1E9-7FD4F37D3493}"/>
              </a:ext>
            </a:extLst>
          </p:cNvPr>
          <p:cNvSpPr/>
          <p:nvPr/>
        </p:nvSpPr>
        <p:spPr>
          <a:xfrm>
            <a:off x="7504298" y="992249"/>
            <a:ext cx="37680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1400" b="1" dirty="0">
                <a:solidFill>
                  <a:srgbClr val="0056B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Гидрогеологическая изученность </a:t>
            </a:r>
            <a:br>
              <a:rPr lang="ru-RU" sz="1400" b="1" dirty="0">
                <a:solidFill>
                  <a:srgbClr val="0056B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56B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территории Российской Федерации </a:t>
            </a:r>
            <a:br>
              <a:rPr lang="ru-RU" sz="1400" b="1" dirty="0">
                <a:solidFill>
                  <a:srgbClr val="0056B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56B4"/>
                </a:solidFill>
                <a:cs typeface="Times New Roman" panose="02020603050405020304" pitchFamily="18" charset="0"/>
              </a:rPr>
              <a:t>в масштабе 1:200 000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="" xmlns:a16="http://schemas.microsoft.com/office/drawing/2014/main" id="{6B3B140D-C419-4990-ACE2-214286E3E020}"/>
              </a:ext>
            </a:extLst>
          </p:cNvPr>
          <p:cNvSpPr/>
          <p:nvPr/>
        </p:nvSpPr>
        <p:spPr>
          <a:xfrm>
            <a:off x="6431394" y="4099100"/>
            <a:ext cx="2145808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ru-RU" sz="1200" b="1" dirty="0">
                <a:cs typeface="Times New Roman" panose="02020603050405020304" pitchFamily="18" charset="0"/>
              </a:rPr>
              <a:t>Прирост среднемасштабной изученности – </a:t>
            </a:r>
            <a:r>
              <a:rPr lang="ru-RU" sz="1200" b="1" dirty="0">
                <a:solidFill>
                  <a:srgbClr val="C00000"/>
                </a:solidFill>
                <a:cs typeface="Times New Roman" panose="02020603050405020304" pitchFamily="18" charset="0"/>
              </a:rPr>
              <a:t>14,6 тыс. </a:t>
            </a:r>
            <a:r>
              <a:rPr lang="ru-RU" sz="1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кв.км</a:t>
            </a:r>
            <a:endParaRPr lang="ru-RU" sz="1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="" xmlns:a16="http://schemas.microsoft.com/office/drawing/2014/main" id="{D25FD3CD-0F1A-4601-AACA-518D3183E3F0}"/>
              </a:ext>
            </a:extLst>
          </p:cNvPr>
          <p:cNvSpPr/>
          <p:nvPr/>
        </p:nvSpPr>
        <p:spPr>
          <a:xfrm>
            <a:off x="-35692" y="5299436"/>
            <a:ext cx="9446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56CBA"/>
                </a:solidFill>
              </a:rPr>
              <a:t>31,4%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="" xmlns:a16="http://schemas.microsoft.com/office/drawing/2014/main" id="{41A19408-E9DB-4427-BE02-140E7EAA654C}"/>
              </a:ext>
            </a:extLst>
          </p:cNvPr>
          <p:cNvSpPr/>
          <p:nvPr/>
        </p:nvSpPr>
        <p:spPr>
          <a:xfrm>
            <a:off x="344305" y="992249"/>
            <a:ext cx="5012555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1400" b="1" dirty="0">
                <a:solidFill>
                  <a:srgbClr val="0056B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Гидрогеологическая и инженерно-геологическая изученность территории Российской Федерации </a:t>
            </a:r>
            <a:br>
              <a:rPr lang="ru-RU" sz="1400" b="1" dirty="0">
                <a:solidFill>
                  <a:srgbClr val="0056B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56B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масштабе 1:1 000 000</a:t>
            </a:r>
          </a:p>
          <a:p>
            <a:pPr algn="ctr">
              <a:spcAft>
                <a:spcPts val="1800"/>
              </a:spcAft>
            </a:pPr>
            <a:endParaRPr lang="ru-RU" sz="1400" b="1" dirty="0">
              <a:solidFill>
                <a:srgbClr val="0056B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2F5B391F-0B9D-429A-A146-04B81A2112DC}"/>
              </a:ext>
            </a:extLst>
          </p:cNvPr>
          <p:cNvGrpSpPr/>
          <p:nvPr/>
        </p:nvGrpSpPr>
        <p:grpSpPr>
          <a:xfrm>
            <a:off x="8356982" y="5045828"/>
            <a:ext cx="3130429" cy="1602412"/>
            <a:chOff x="8356982" y="5190608"/>
            <a:chExt cx="3130429" cy="1602412"/>
          </a:xfrm>
        </p:grpSpPr>
        <p:sp>
          <p:nvSpPr>
            <p:cNvPr id="106" name="Прямоугольник 105">
              <a:extLst>
                <a:ext uri="{FF2B5EF4-FFF2-40B4-BE49-F238E27FC236}">
                  <a16:creationId xmlns="" xmlns:a16="http://schemas.microsoft.com/office/drawing/2014/main" id="{826A1CF0-47A4-4EC9-B863-B63BC09A51DF}"/>
                </a:ext>
              </a:extLst>
            </p:cNvPr>
            <p:cNvSpPr/>
            <p:nvPr/>
          </p:nvSpPr>
          <p:spPr>
            <a:xfrm>
              <a:off x="8356982" y="5299436"/>
              <a:ext cx="9446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256CBA"/>
                  </a:solidFill>
                </a:rPr>
                <a:t>30,2%</a:t>
              </a:r>
            </a:p>
          </p:txBody>
        </p:sp>
        <p:sp>
          <p:nvSpPr>
            <p:cNvPr id="107" name="Прямоугольник 106">
              <a:extLst>
                <a:ext uri="{FF2B5EF4-FFF2-40B4-BE49-F238E27FC236}">
                  <a16:creationId xmlns="" xmlns:a16="http://schemas.microsoft.com/office/drawing/2014/main" id="{46A44AA3-4C7B-46AC-9D7D-A2E909291C7E}"/>
                </a:ext>
              </a:extLst>
            </p:cNvPr>
            <p:cNvSpPr/>
            <p:nvPr/>
          </p:nvSpPr>
          <p:spPr>
            <a:xfrm>
              <a:off x="8356982" y="6485243"/>
              <a:ext cx="9446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/>
                <a:t>2017</a:t>
              </a:r>
              <a:endParaRPr lang="ru-RU" sz="1400" b="1" dirty="0">
                <a:solidFill>
                  <a:srgbClr val="4472C4"/>
                </a:solidFill>
              </a:endParaRPr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="" xmlns:a16="http://schemas.microsoft.com/office/drawing/2014/main" id="{4BE86CB7-1793-45BC-ABE3-5CF9551A1CDD}"/>
                </a:ext>
              </a:extLst>
            </p:cNvPr>
            <p:cNvSpPr/>
            <p:nvPr/>
          </p:nvSpPr>
          <p:spPr>
            <a:xfrm>
              <a:off x="8862483" y="5190608"/>
              <a:ext cx="9446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256CBA"/>
                  </a:solidFill>
                </a:rPr>
                <a:t>30,3%</a:t>
              </a:r>
            </a:p>
          </p:txBody>
        </p:sp>
        <p:sp>
          <p:nvSpPr>
            <p:cNvPr id="109" name="Прямоугольник 108">
              <a:extLst>
                <a:ext uri="{FF2B5EF4-FFF2-40B4-BE49-F238E27FC236}">
                  <a16:creationId xmlns="" xmlns:a16="http://schemas.microsoft.com/office/drawing/2014/main" id="{32446094-3814-487A-B08D-E653FD2FA34F}"/>
                </a:ext>
              </a:extLst>
            </p:cNvPr>
            <p:cNvSpPr/>
            <p:nvPr/>
          </p:nvSpPr>
          <p:spPr>
            <a:xfrm>
              <a:off x="9088362" y="6485243"/>
              <a:ext cx="121934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/>
                <a:t>2018 план</a:t>
              </a:r>
              <a:endParaRPr lang="ru-RU" sz="1400" b="1" dirty="0">
                <a:solidFill>
                  <a:srgbClr val="4472C4"/>
                </a:solidFill>
              </a:endParaRPr>
            </a:p>
          </p:txBody>
        </p:sp>
        <p:sp>
          <p:nvSpPr>
            <p:cNvPr id="110" name="Rectangle 12">
              <a:extLst>
                <a:ext uri="{FF2B5EF4-FFF2-40B4-BE49-F238E27FC236}">
                  <a16:creationId xmlns="" xmlns:a16="http://schemas.microsoft.com/office/drawing/2014/main" id="{F1D20F6B-379F-4709-8707-F1DD152C3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364" y="5615800"/>
              <a:ext cx="207274" cy="881450"/>
            </a:xfrm>
            <a:prstGeom prst="rect">
              <a:avLst/>
            </a:prstGeom>
            <a:solidFill>
              <a:srgbClr val="256CBA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Rectangle 12">
              <a:extLst>
                <a:ext uri="{FF2B5EF4-FFF2-40B4-BE49-F238E27FC236}">
                  <a16:creationId xmlns="" xmlns:a16="http://schemas.microsoft.com/office/drawing/2014/main" id="{B84C8BBA-7579-4825-8015-A8E429D35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1809" y="5525490"/>
              <a:ext cx="207274" cy="971759"/>
            </a:xfrm>
            <a:prstGeom prst="rect">
              <a:avLst/>
            </a:prstGeom>
            <a:solidFill>
              <a:srgbClr val="256CBA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Прямоугольник 111">
              <a:extLst>
                <a:ext uri="{FF2B5EF4-FFF2-40B4-BE49-F238E27FC236}">
                  <a16:creationId xmlns="" xmlns:a16="http://schemas.microsoft.com/office/drawing/2014/main" id="{393BF453-C7D5-4206-B0F0-C795D3A180D7}"/>
                </a:ext>
              </a:extLst>
            </p:cNvPr>
            <p:cNvSpPr/>
            <p:nvPr/>
          </p:nvSpPr>
          <p:spPr>
            <a:xfrm>
              <a:off x="9616332" y="5900812"/>
              <a:ext cx="1871079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rgbClr val="256CB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Степень изученности </a:t>
              </a:r>
              <a:br>
                <a:rPr lang="ru-RU" sz="1200" b="1" dirty="0">
                  <a:solidFill>
                    <a:srgbClr val="256CB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rgbClr val="256CB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в масштабе 1:200 000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26EDCA1A-CE88-4D0F-BE7E-55A3113953C0}"/>
              </a:ext>
            </a:extLst>
          </p:cNvPr>
          <p:cNvGrpSpPr/>
          <p:nvPr/>
        </p:nvGrpSpPr>
        <p:grpSpPr>
          <a:xfrm>
            <a:off x="78608" y="4939148"/>
            <a:ext cx="3691818" cy="1709092"/>
            <a:chOff x="78608" y="5083928"/>
            <a:chExt cx="3691818" cy="1709092"/>
          </a:xfrm>
        </p:grpSpPr>
        <p:sp>
          <p:nvSpPr>
            <p:cNvPr id="99" name="Прямоугольник 98">
              <a:extLst>
                <a:ext uri="{FF2B5EF4-FFF2-40B4-BE49-F238E27FC236}">
                  <a16:creationId xmlns="" xmlns:a16="http://schemas.microsoft.com/office/drawing/2014/main" id="{75748DAF-8C66-4F7E-9145-5B4E18BCC5E3}"/>
                </a:ext>
              </a:extLst>
            </p:cNvPr>
            <p:cNvSpPr/>
            <p:nvPr/>
          </p:nvSpPr>
          <p:spPr>
            <a:xfrm>
              <a:off x="78608" y="6485243"/>
              <a:ext cx="9446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/>
                <a:t>2017</a:t>
              </a:r>
              <a:endParaRPr lang="ru-RU" sz="1400" b="1" dirty="0">
                <a:solidFill>
                  <a:srgbClr val="4472C4"/>
                </a:solidFill>
              </a:endParaRPr>
            </a:p>
          </p:txBody>
        </p:sp>
        <p:sp>
          <p:nvSpPr>
            <p:cNvPr id="100" name="Прямоугольник 99">
              <a:extLst>
                <a:ext uri="{FF2B5EF4-FFF2-40B4-BE49-F238E27FC236}">
                  <a16:creationId xmlns="" xmlns:a16="http://schemas.microsoft.com/office/drawing/2014/main" id="{FD66024B-7720-4A60-81B5-BA33C22BAB9F}"/>
                </a:ext>
              </a:extLst>
            </p:cNvPr>
            <p:cNvSpPr/>
            <p:nvPr/>
          </p:nvSpPr>
          <p:spPr>
            <a:xfrm>
              <a:off x="904029" y="5083928"/>
              <a:ext cx="9446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256CBA"/>
                  </a:solidFill>
                </a:rPr>
                <a:t>32,2%</a:t>
              </a:r>
            </a:p>
          </p:txBody>
        </p:sp>
        <p:sp>
          <p:nvSpPr>
            <p:cNvPr id="101" name="Прямоугольник 100">
              <a:extLst>
                <a:ext uri="{FF2B5EF4-FFF2-40B4-BE49-F238E27FC236}">
                  <a16:creationId xmlns="" xmlns:a16="http://schemas.microsoft.com/office/drawing/2014/main" id="{8D0B5602-BD2F-45A8-80F7-94C5B4C5A377}"/>
                </a:ext>
              </a:extLst>
            </p:cNvPr>
            <p:cNvSpPr/>
            <p:nvPr/>
          </p:nvSpPr>
          <p:spPr>
            <a:xfrm>
              <a:off x="1206108" y="6485243"/>
              <a:ext cx="121934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/>
                <a:t>2018 план</a:t>
              </a:r>
              <a:endParaRPr lang="ru-RU" sz="1400" b="1" dirty="0">
                <a:solidFill>
                  <a:srgbClr val="4472C4"/>
                </a:solidFill>
              </a:endParaRPr>
            </a:p>
          </p:txBody>
        </p:sp>
        <p:sp>
          <p:nvSpPr>
            <p:cNvPr id="102" name="Rectangle 12">
              <a:extLst>
                <a:ext uri="{FF2B5EF4-FFF2-40B4-BE49-F238E27FC236}">
                  <a16:creationId xmlns="" xmlns:a16="http://schemas.microsoft.com/office/drawing/2014/main" id="{D504B99F-3A14-42FE-B775-B48408A31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690" y="5615800"/>
              <a:ext cx="207274" cy="881450"/>
            </a:xfrm>
            <a:prstGeom prst="rect">
              <a:avLst/>
            </a:prstGeom>
            <a:solidFill>
              <a:srgbClr val="256CBA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Rectangle 12">
              <a:extLst>
                <a:ext uri="{FF2B5EF4-FFF2-40B4-BE49-F238E27FC236}">
                  <a16:creationId xmlns="" xmlns:a16="http://schemas.microsoft.com/office/drawing/2014/main" id="{18CF974C-AC98-4029-8391-A4BC32C92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355" y="5395558"/>
              <a:ext cx="207274" cy="1101692"/>
            </a:xfrm>
            <a:prstGeom prst="rect">
              <a:avLst/>
            </a:prstGeom>
            <a:solidFill>
              <a:srgbClr val="256CBA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="" xmlns:a16="http://schemas.microsoft.com/office/drawing/2014/main" id="{5540FFD6-E3E2-47AC-A0BE-3540D7FFD7BF}"/>
                </a:ext>
              </a:extLst>
            </p:cNvPr>
            <p:cNvSpPr/>
            <p:nvPr/>
          </p:nvSpPr>
          <p:spPr>
            <a:xfrm>
              <a:off x="1900570" y="5937510"/>
              <a:ext cx="1869856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0"/>
                </a:spcAft>
              </a:pPr>
              <a:r>
                <a:rPr lang="ru-RU" sz="1200" b="1" dirty="0">
                  <a:solidFill>
                    <a:srgbClr val="256CB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Степень изученности </a:t>
              </a:r>
              <a:br>
                <a:rPr lang="ru-RU" sz="1200" b="1" dirty="0">
                  <a:solidFill>
                    <a:srgbClr val="256CB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1200" b="1" dirty="0">
                  <a:solidFill>
                    <a:srgbClr val="256CB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в масштабе 1:1 000 000</a:t>
              </a:r>
            </a:p>
          </p:txBody>
        </p:sp>
        <p:sp>
          <p:nvSpPr>
            <p:cNvPr id="113" name="Прямоугольник 112">
              <a:extLst>
                <a:ext uri="{FF2B5EF4-FFF2-40B4-BE49-F238E27FC236}">
                  <a16:creationId xmlns="" xmlns:a16="http://schemas.microsoft.com/office/drawing/2014/main" id="{C8D42797-8891-4616-8A03-7EE85E38473E}"/>
                </a:ext>
              </a:extLst>
            </p:cNvPr>
            <p:cNvSpPr/>
            <p:nvPr/>
          </p:nvSpPr>
          <p:spPr>
            <a:xfrm>
              <a:off x="359397" y="5674456"/>
              <a:ext cx="9446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256CBA"/>
                  </a:solidFill>
                </a:rPr>
                <a:t>19,1%</a:t>
              </a:r>
            </a:p>
          </p:txBody>
        </p:sp>
        <p:sp>
          <p:nvSpPr>
            <p:cNvPr id="115" name="Rectangle 12">
              <a:extLst>
                <a:ext uri="{FF2B5EF4-FFF2-40B4-BE49-F238E27FC236}">
                  <a16:creationId xmlns="" xmlns:a16="http://schemas.microsoft.com/office/drawing/2014/main" id="{CE8A37AF-1E5B-4C27-9512-1024BD229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793" y="5979242"/>
              <a:ext cx="207274" cy="518007"/>
            </a:xfrm>
            <a:prstGeom prst="rect">
              <a:avLst/>
            </a:prstGeom>
            <a:solidFill>
              <a:srgbClr val="68AFE3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Rectangle 12">
              <a:extLst>
                <a:ext uri="{FF2B5EF4-FFF2-40B4-BE49-F238E27FC236}">
                  <a16:creationId xmlns="" xmlns:a16="http://schemas.microsoft.com/office/drawing/2014/main" id="{3B38694D-C628-47D6-80F2-E671F7F43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4458" y="5944132"/>
              <a:ext cx="207274" cy="553117"/>
            </a:xfrm>
            <a:prstGeom prst="rect">
              <a:avLst/>
            </a:prstGeom>
            <a:solidFill>
              <a:srgbClr val="68AFE3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Прямоугольник 116">
              <a:extLst>
                <a:ext uri="{FF2B5EF4-FFF2-40B4-BE49-F238E27FC236}">
                  <a16:creationId xmlns="" xmlns:a16="http://schemas.microsoft.com/office/drawing/2014/main" id="{7A7906F8-381A-474D-AC85-437ED56014B8}"/>
                </a:ext>
              </a:extLst>
            </p:cNvPr>
            <p:cNvSpPr/>
            <p:nvPr/>
          </p:nvSpPr>
          <p:spPr>
            <a:xfrm>
              <a:off x="1319437" y="5627512"/>
              <a:ext cx="9446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256CBA"/>
                  </a:solidFill>
                </a:rPr>
                <a:t>19,3%</a:t>
              </a:r>
            </a:p>
          </p:txBody>
        </p:sp>
      </p:grpSp>
      <p:sp>
        <p:nvSpPr>
          <p:cNvPr id="52" name="Номер слайда 2">
            <a:extLst>
              <a:ext uri="{FF2B5EF4-FFF2-40B4-BE49-F238E27FC236}">
                <a16:creationId xmlns="" xmlns:a16="http://schemas.microsoft.com/office/drawing/2014/main" id="{E83096E8-8D41-4059-A9E0-B858FE4489D6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5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956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ED9764D-0014-4F52-9244-4DF47136D0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8"/>
          <a:stretch/>
        </p:blipFill>
        <p:spPr>
          <a:xfrm>
            <a:off x="0" y="1688173"/>
            <a:ext cx="8991600" cy="51698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5425D57-4ACC-42FB-8027-38E8706F4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 r="1156" b="2026"/>
          <a:stretch/>
        </p:blipFill>
        <p:spPr>
          <a:xfrm>
            <a:off x="2941983" y="865524"/>
            <a:ext cx="4031311" cy="1869726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0F098318-A16A-428F-B763-BA7BE20FD8FC}"/>
              </a:ext>
            </a:extLst>
          </p:cNvPr>
          <p:cNvSpPr/>
          <p:nvPr/>
        </p:nvSpPr>
        <p:spPr>
          <a:xfrm>
            <a:off x="1148948" y="399469"/>
            <a:ext cx="975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6332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ГОСУДАРСТВЕННЫЙ МОНИТОРИНГ СОСТОЯНИЯ ГЕОЛОГИЧЕСКОЙ СРЕДЫ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3B96FE6-6284-456A-908C-A4D0BA7FAD3E}"/>
              </a:ext>
            </a:extLst>
          </p:cNvPr>
          <p:cNvSpPr/>
          <p:nvPr/>
        </p:nvSpPr>
        <p:spPr>
          <a:xfrm>
            <a:off x="8991600" y="1529710"/>
            <a:ext cx="265611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rgbClr val="256CBA"/>
                </a:solidFill>
              </a:rPr>
              <a:t>Государственный мониторинг состояния геологической среды</a:t>
            </a:r>
            <a:endParaRPr lang="ru-RU" sz="1400" dirty="0">
              <a:solidFill>
                <a:srgbClr val="256CBA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418A3724-DBD8-44C6-B5B1-131DC7103574}"/>
              </a:ext>
            </a:extLst>
          </p:cNvPr>
          <p:cNvSpPr/>
          <p:nvPr/>
        </p:nvSpPr>
        <p:spPr>
          <a:xfrm>
            <a:off x="8991600" y="2063798"/>
            <a:ext cx="2656115" cy="438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rgbClr val="256CBA"/>
              </a:buClr>
              <a:buFont typeface="Wingdings 2" panose="05020102010507070707" pitchFamily="18" charset="2"/>
              <a:buChar char="¾"/>
            </a:pPr>
            <a:r>
              <a:rPr lang="ru-RU" sz="1200" dirty="0"/>
              <a:t>Осуществляется по всей территории России с детализацией в районах высокой плотности населения для снижения возможного ущерба от чрезвычайных ситуаций природного характера  </a:t>
            </a: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rgbClr val="256CBA"/>
              </a:buClr>
              <a:buFont typeface="Wingdings 2" panose="05020102010507070707" pitchFamily="18" charset="2"/>
              <a:buChar char="¾"/>
            </a:pPr>
            <a:r>
              <a:rPr lang="ru-RU" sz="1200" dirty="0"/>
              <a:t>Информационная продукция – сезонные прогнозы, бюллетени о состоянии недр на территории федеральных округов и России в целом, оперативные справки о прошедших чрезвычайных ситуациях природного характера</a:t>
            </a:r>
          </a:p>
          <a:p>
            <a:pPr marL="171450" indent="-171450">
              <a:lnSpc>
                <a:spcPct val="90000"/>
              </a:lnSpc>
              <a:spcAft>
                <a:spcPts val="1200"/>
              </a:spcAft>
              <a:buClr>
                <a:srgbClr val="256CBA"/>
              </a:buClr>
              <a:buFont typeface="Wingdings 2" panose="05020102010507070707" pitchFamily="18" charset="2"/>
              <a:buChar char="¾"/>
            </a:pPr>
            <a:r>
              <a:rPr lang="ru-RU" sz="1200" dirty="0"/>
              <a:t>Прогнозная информация по оценке степени сейсмической опасности сейсмоактивных регионов направляется в Ситуационный центр Минприроды России, МЧС России и Российский экспертный совет по прогнозированию землетрясений и оценке сейсмической опасности РАН </a:t>
            </a:r>
          </a:p>
        </p:txBody>
      </p:sp>
      <p:sp>
        <p:nvSpPr>
          <p:cNvPr id="7" name="Номер слайда 2">
            <a:extLst>
              <a:ext uri="{FF2B5EF4-FFF2-40B4-BE49-F238E27FC236}">
                <a16:creationId xmlns="" xmlns:a16="http://schemas.microsoft.com/office/drawing/2014/main" id="{D8AF9840-08C1-442B-B914-E656130A4D7D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6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055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1">
            <a:extLst>
              <a:ext uri="{FF2B5EF4-FFF2-40B4-BE49-F238E27FC236}">
                <a16:creationId xmlns="" xmlns:a16="http://schemas.microsoft.com/office/drawing/2014/main" id="{7E450AAF-9B65-48DD-9A4F-B465D7A0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497191"/>
            <a:ext cx="432080" cy="365125"/>
          </a:xfrm>
        </p:spPr>
        <p:txBody>
          <a:bodyPr/>
          <a:lstStyle/>
          <a:p>
            <a:fld id="{B03E6D5A-49C3-49AE-A36D-912CB6BB67DB}" type="slidenum">
              <a:rPr lang="ru-RU" sz="1400" smtClean="0">
                <a:solidFill>
                  <a:srgbClr val="2F5597"/>
                </a:solidFill>
              </a:rPr>
              <a:t>7</a:t>
            </a:fld>
            <a:endParaRPr lang="ru-RU" sz="1400" dirty="0">
              <a:solidFill>
                <a:srgbClr val="2F5597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506D2D9D-F9CE-4F86-8E27-1B5B17F20C33}"/>
              </a:ext>
            </a:extLst>
          </p:cNvPr>
          <p:cNvSpPr/>
          <p:nvPr/>
        </p:nvSpPr>
        <p:spPr>
          <a:xfrm>
            <a:off x="1216681" y="110844"/>
            <a:ext cx="9758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УСТАНОВЛЕНИЕ ГРАНИЦ КОНТИНЕНТАЛЬНОГО ШЕЛЬФА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В СЕВЕРНОМ ЛЕДОВИТОМ ОКЕАНЕ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E68D23B-5EB7-4E12-A4FB-1550EF8342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"/>
          <a:stretch/>
        </p:blipFill>
        <p:spPr>
          <a:xfrm>
            <a:off x="-1" y="1335898"/>
            <a:ext cx="7207625" cy="407472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0E55FE11-B01B-4E12-B050-F91E06F4DE47}"/>
              </a:ext>
            </a:extLst>
          </p:cNvPr>
          <p:cNvSpPr/>
          <p:nvPr/>
        </p:nvSpPr>
        <p:spPr>
          <a:xfrm>
            <a:off x="203887" y="969824"/>
            <a:ext cx="6590066" cy="285144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3418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68377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0256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3675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170950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05133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239316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273499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ru-RU" altLang="ru-RU" sz="1400" b="1" kern="0" dirty="0">
                <a:solidFill>
                  <a:srgbClr val="2266B7"/>
                </a:solidFill>
                <a:latin typeface="+mn-lt"/>
                <a:cs typeface="Times New Roman" panose="02020603050405020304" pitchFamily="18" charset="0"/>
              </a:rPr>
              <a:t>Обоснование внешней границы континентального шельфа России в Арктике</a:t>
            </a:r>
            <a:endParaRPr lang="ru-RU" sz="1400" b="1" kern="0" dirty="0">
              <a:solidFill>
                <a:srgbClr val="2266B7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7CEFD6C3-FC69-413A-86BF-98E1567322DD}"/>
              </a:ext>
            </a:extLst>
          </p:cNvPr>
          <p:cNvGrpSpPr/>
          <p:nvPr/>
        </p:nvGrpSpPr>
        <p:grpSpPr>
          <a:xfrm>
            <a:off x="450555" y="5615754"/>
            <a:ext cx="6850813" cy="1121166"/>
            <a:chOff x="450555" y="5615754"/>
            <a:chExt cx="6850813" cy="1121166"/>
          </a:xfrm>
        </p:grpSpPr>
        <p:sp>
          <p:nvSpPr>
            <p:cNvPr id="2" name="Прямоугольник 1">
              <a:extLst>
                <a:ext uri="{FF2B5EF4-FFF2-40B4-BE49-F238E27FC236}">
                  <a16:creationId xmlns="" xmlns:a16="http://schemas.microsoft.com/office/drawing/2014/main" id="{38BD4EEC-55D7-4A5D-B72E-E973EC281D82}"/>
                </a:ext>
              </a:extLst>
            </p:cNvPr>
            <p:cNvSpPr/>
            <p:nvPr/>
          </p:nvSpPr>
          <p:spPr>
            <a:xfrm>
              <a:off x="745512" y="5618152"/>
              <a:ext cx="2752068" cy="1118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ru-RU" sz="900" dirty="0"/>
                <a:t>Линия и точки ВГКШ Пересмотренной Заявки Российской Федерации в Северном Ледовитом океане 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ru-RU" sz="900" dirty="0"/>
                <a:t>Ограничительная линия «350 морских миль от исходных линий» 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ru-RU" sz="900" dirty="0"/>
                <a:t>Линия 200-мильной исключительной экономической зоны Российской Федерации </a:t>
              </a: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="" xmlns:a16="http://schemas.microsoft.com/office/drawing/2014/main" id="{44103497-D10F-4D87-A5A7-D4763C699F13}"/>
                </a:ext>
              </a:extLst>
            </p:cNvPr>
            <p:cNvSpPr/>
            <p:nvPr/>
          </p:nvSpPr>
          <p:spPr>
            <a:xfrm>
              <a:off x="4006711" y="5615754"/>
              <a:ext cx="3294657" cy="9941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ru-RU" sz="900" dirty="0"/>
                <a:t>Линия и точки разграничения морских пространств Российской Федерации и Королевства Норвегия в Северном Ледовитом океане по договору от 15 сентября 2010 г.  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ru-RU" sz="900" dirty="0"/>
                <a:t>Условная секторальная линия разграничения морских пространств между Российской Федерацией, Канадой и США</a:t>
              </a:r>
            </a:p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ru-RU" sz="900" dirty="0"/>
                <a:t>Медианная (равноудаленная) линия 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A82424AB-578A-4CBD-95AF-104CE309D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818" y="6486439"/>
              <a:ext cx="268247" cy="1829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5BD2B6F3-D7C1-4B33-B386-696751428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555" y="5702632"/>
              <a:ext cx="304826" cy="73158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FB51601B-2955-4D19-9C81-196EDC0AC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94" y="6165343"/>
              <a:ext cx="249958" cy="2438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FD7FA67B-E164-4801-9988-8F0FE006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94" y="6483394"/>
              <a:ext cx="249958" cy="2438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6D9625C9-7713-48FC-9F3A-ED16A4CA5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986" y="5702403"/>
              <a:ext cx="304826" cy="7315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0F6173C4-21F0-4B31-83AB-8375C0A00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986" y="6148577"/>
              <a:ext cx="310923" cy="36579"/>
            </a:xfrm>
            <a:prstGeom prst="rect">
              <a:avLst/>
            </a:prstGeom>
          </p:spPr>
        </p:pic>
      </p:grpSp>
      <p:sp>
        <p:nvSpPr>
          <p:cNvPr id="17" name="Номер слайда 2">
            <a:extLst>
              <a:ext uri="{FF2B5EF4-FFF2-40B4-BE49-F238E27FC236}">
                <a16:creationId xmlns="" xmlns:a16="http://schemas.microsoft.com/office/drawing/2014/main" id="{F66FA8DD-937E-44F4-A689-B75E4BE16847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7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96CE7264-6BEF-44A9-AC8A-F81D15AACE5F}"/>
              </a:ext>
            </a:extLst>
          </p:cNvPr>
          <p:cNvSpPr/>
          <p:nvPr/>
        </p:nvSpPr>
        <p:spPr>
          <a:xfrm>
            <a:off x="7473196" y="1254968"/>
            <a:ext cx="4423529" cy="465627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3418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68377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0256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3675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170950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05133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239316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273499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marR="0" lvl="0" indent="0" defTabSz="68578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prstClr val="black">
                  <a:lumMod val="65000"/>
                  <a:lumOff val="35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2266B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2001 г.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2266B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–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представление Российской Федерации в отношении континентального шельфа в Северном Ледовитом океане, в Охотском и Беринговом морях (далее − Заявка) подано 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Комиссию по границам континентального шельфа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(далее − Комиссия ООН) </a:t>
            </a:r>
          </a:p>
          <a:p>
            <a:pPr marL="0" marR="0" lvl="0" indent="0" defTabSz="68578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prstClr val="black">
                  <a:lumMod val="65000"/>
                  <a:lumOff val="35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2266B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2002 г.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–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Комиссия ООН сформулировала вопросы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 замечания и отправила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Заявку на доработку</a:t>
            </a:r>
          </a:p>
          <a:p>
            <a:pPr marL="0" marR="0" lvl="0" indent="0" defTabSz="68578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prstClr val="black">
                  <a:lumMod val="65000"/>
                  <a:lumOff val="35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2266B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2005 – 2014 гг.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– проведены дополнительные работы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по обоснованию Заявки в Арктике</a:t>
            </a:r>
          </a:p>
          <a:p>
            <a:pPr marL="0" marR="0" lvl="0" indent="0" defTabSz="68578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prstClr val="black">
                  <a:lumMod val="65000"/>
                  <a:lumOff val="35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2266B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2015 г.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– направлена пересмотренная Заявка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в Комиссию ООН </a:t>
            </a:r>
          </a:p>
          <a:p>
            <a:pPr marL="0" marR="0" lvl="0" indent="0" defTabSz="68578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2266B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2016 – 2017 г.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2266B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– презентация и рассмотрение пересмотренной Заявки на заседаниях в рамках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40-45 сессий Комиссии ООН </a:t>
            </a:r>
          </a:p>
          <a:p>
            <a:pPr marL="0" marR="0" lvl="0" indent="0" defTabSz="68578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120000"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2266B7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По итогам работы Комиссии ООН на сессиях:</a:t>
            </a:r>
          </a:p>
          <a:p>
            <a:pPr marL="180000" marR="0" lvl="0" indent="-180000" defTabSz="68578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66B7"/>
              </a:buClr>
              <a:buSzPct val="60000"/>
              <a:buFont typeface="Wingdings 2" panose="05020102010507070707" pitchFamily="18" charset="2"/>
              <a:buChar char="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сформированы вопросы к пересмотренной Заявке</a:t>
            </a:r>
          </a:p>
          <a:p>
            <a:pPr marL="180000" marR="0" lvl="0" indent="-180000" defTabSz="68578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66B7"/>
              </a:buClr>
              <a:buSzPct val="60000"/>
              <a:buFont typeface="Wingdings 2" panose="05020102010507070707" pitchFamily="18" charset="2"/>
              <a:buChar char="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российской стороной представлены ответы</a:t>
            </a:r>
          </a:p>
        </p:txBody>
      </p:sp>
    </p:spTree>
    <p:extLst>
      <p:ext uri="{BB962C8B-B14F-4D97-AF65-F5344CB8AC3E}">
        <p14:creationId xmlns:p14="http://schemas.microsoft.com/office/powerpoint/2010/main" val="2816994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/>
          </p:nvPr>
        </p:nvGraphicFramePr>
        <p:xfrm>
          <a:off x="4945137" y="1243823"/>
          <a:ext cx="6983208" cy="3570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5486537" y="4867818"/>
            <a:ext cx="5979105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ru-RU" sz="1200" b="1" dirty="0"/>
              <a:t>В 2017 в мире выявлено новых запасов 960 млн</a:t>
            </a:r>
            <a:r>
              <a:rPr lang="en-US" sz="1200" b="1" dirty="0"/>
              <a:t> </a:t>
            </a:r>
            <a:r>
              <a:rPr lang="ru-RU" sz="1200" b="1" dirty="0"/>
              <a:t>т </a:t>
            </a:r>
            <a:r>
              <a:rPr lang="ru-RU" sz="1200" b="1" dirty="0" err="1"/>
              <a:t>ут</a:t>
            </a:r>
            <a:r>
              <a:rPr lang="ru-RU" sz="1200" b="1" dirty="0"/>
              <a:t>. Это самый низкий показатель за последние 65 лет</a:t>
            </a:r>
          </a:p>
          <a:p>
            <a:pPr marL="252000" indent="-2520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ru-RU" sz="1200" b="1" dirty="0"/>
              <a:t>Падение приростов связывается с сокращением расходов на ГРР в мире с 2014 г. с падением цен нефти</a:t>
            </a:r>
          </a:p>
          <a:p>
            <a:pPr marL="252000" indent="-2520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ru-RU" sz="1200" b="1" dirty="0"/>
              <a:t>В последнее десятилетие приросты НЕ восполняют добычу – последнее восполнение более 100% было в 2006 г.</a:t>
            </a:r>
            <a:endParaRPr lang="en-US" sz="1200" b="1" dirty="0"/>
          </a:p>
          <a:p>
            <a:pPr marL="252000" indent="-2520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n"/>
            </a:pPr>
            <a:r>
              <a:rPr lang="en-US" sz="1200" b="1" dirty="0"/>
              <a:t>C</a:t>
            </a:r>
            <a:r>
              <a:rPr lang="ru-RU" sz="1200" b="1" dirty="0" err="1"/>
              <a:t>нижаются</a:t>
            </a:r>
            <a:r>
              <a:rPr lang="ru-RU" sz="1200" b="1" dirty="0"/>
              <a:t> размеры новых открытий: средний размер нового открытия в 2012 г. составлял 20,5 </a:t>
            </a:r>
            <a:r>
              <a:rPr lang="ru-RU" sz="1200" b="1" dirty="0" smtClean="0"/>
              <a:t>млн т </a:t>
            </a:r>
            <a:r>
              <a:rPr lang="ru-RU" sz="1200" b="1" dirty="0"/>
              <a:t>НЭ, в 2017 г. составил 13,7 млн т НЭ (на шельфе)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4E1DD69-A564-4390-92F9-9497F2EFFB9B}"/>
              </a:ext>
            </a:extLst>
          </p:cNvPr>
          <p:cNvSpPr/>
          <p:nvPr/>
        </p:nvSpPr>
        <p:spPr>
          <a:xfrm>
            <a:off x="6961241" y="1376615"/>
            <a:ext cx="29510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Источник: </a:t>
            </a:r>
            <a:r>
              <a:rPr lang="en-US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RYSTAD ENERGY, JPT, 27.12.2017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A8D27C0-CB6E-401C-81A2-FD336464B380}"/>
              </a:ext>
            </a:extLst>
          </p:cNvPr>
          <p:cNvSpPr/>
          <p:nvPr/>
        </p:nvSpPr>
        <p:spPr>
          <a:xfrm>
            <a:off x="5486537" y="1089935"/>
            <a:ext cx="67054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56B4"/>
                </a:solidFill>
              </a:rPr>
              <a:t>Компенсация добычи приростом запасов углеводородного сырья в мире, %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F2BBB82-7086-48EF-9B0B-9A7D63A1472D}"/>
              </a:ext>
            </a:extLst>
          </p:cNvPr>
          <p:cNvSpPr/>
          <p:nvPr/>
        </p:nvSpPr>
        <p:spPr>
          <a:xfrm>
            <a:off x="1148948" y="399469"/>
            <a:ext cx="975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6332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МИРОВАЯ СТАТИСТИКА ПО УГЛЕВОДОРОДНОМУ СЫРЬЮ</a:t>
            </a:r>
          </a:p>
        </p:txBody>
      </p:sp>
      <p:pic>
        <p:nvPicPr>
          <p:cNvPr id="103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8088CFE5-01DD-46DD-9B1C-1C3E77532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0" t="20934" r="12495" b="21052"/>
          <a:stretch/>
        </p:blipFill>
        <p:spPr bwMode="auto">
          <a:xfrm>
            <a:off x="550606" y="1084629"/>
            <a:ext cx="4218039" cy="222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2">
            <a:extLst>
              <a:ext uri="{FF2B5EF4-FFF2-40B4-BE49-F238E27FC236}">
                <a16:creationId xmlns:a16="http://schemas.microsoft.com/office/drawing/2014/main" xmlns="" id="{4A49B974-676F-4B33-BD52-640C66936AC8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8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" y="3355718"/>
            <a:ext cx="5348184" cy="3308246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3060125" y="4476824"/>
            <a:ext cx="516661" cy="106603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860218" y="3793852"/>
            <a:ext cx="474073" cy="27217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497394" y="3942735"/>
            <a:ext cx="786580" cy="1209368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528992" y="4027484"/>
            <a:ext cx="729423" cy="1124619"/>
          </a:xfrm>
          <a:prstGeom prst="straightConnector1">
            <a:avLst/>
          </a:prstGeom>
          <a:ln w="2222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647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E0A1A77-0293-4054-9A01-C438C3576E66}"/>
              </a:ext>
            </a:extLst>
          </p:cNvPr>
          <p:cNvSpPr/>
          <p:nvPr/>
        </p:nvSpPr>
        <p:spPr>
          <a:xfrm>
            <a:off x="8106125" y="3934461"/>
            <a:ext cx="40664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b="1" dirty="0">
                <a:solidFill>
                  <a:srgbClr val="0056B4"/>
                </a:solidFill>
              </a:rPr>
              <a:t>Финансирование ГРР на УВС за счет средств ФБ </a:t>
            </a:r>
            <a:br>
              <a:rPr lang="ru-RU" sz="1400" b="1" dirty="0">
                <a:solidFill>
                  <a:srgbClr val="0056B4"/>
                </a:solidFill>
              </a:rPr>
            </a:br>
            <a:r>
              <a:rPr lang="ru-RU" sz="1400" b="1" dirty="0">
                <a:solidFill>
                  <a:srgbClr val="0056B4"/>
                </a:solidFill>
              </a:rPr>
              <a:t>и доходы от аукционов (конкурсов) </a:t>
            </a:r>
            <a:br>
              <a:rPr lang="ru-RU" sz="1400" b="1" dirty="0">
                <a:solidFill>
                  <a:srgbClr val="0056B4"/>
                </a:solidFill>
              </a:rPr>
            </a:br>
            <a:r>
              <a:rPr lang="ru-RU" sz="1400" b="1" dirty="0">
                <a:solidFill>
                  <a:srgbClr val="0056B4"/>
                </a:solidFill>
              </a:rPr>
              <a:t>в 2013-2017 гг., млрд руб.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9D3F5C2A-40B4-41B3-BAAD-228A81C047EB}"/>
              </a:ext>
            </a:extLst>
          </p:cNvPr>
          <p:cNvGrpSpPr/>
          <p:nvPr/>
        </p:nvGrpSpPr>
        <p:grpSpPr>
          <a:xfrm>
            <a:off x="0" y="1662573"/>
            <a:ext cx="8106125" cy="5200588"/>
            <a:chOff x="0" y="885825"/>
            <a:chExt cx="7764751" cy="4981575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E69113E1-F83B-4A46-BD68-BA17821D3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95"/>
            <a:stretch/>
          </p:blipFill>
          <p:spPr>
            <a:xfrm>
              <a:off x="0" y="885825"/>
              <a:ext cx="7764751" cy="4981575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="" xmlns:a16="http://schemas.microsoft.com/office/drawing/2014/main" id="{DAC3AD27-2253-4E1F-B83F-9A41F46E2FCE}"/>
                </a:ext>
              </a:extLst>
            </p:cNvPr>
            <p:cNvSpPr/>
            <p:nvPr/>
          </p:nvSpPr>
          <p:spPr>
            <a:xfrm>
              <a:off x="4350732" y="4133331"/>
              <a:ext cx="150020" cy="150020"/>
            </a:xfrm>
            <a:prstGeom prst="ellipse">
              <a:avLst/>
            </a:prstGeom>
            <a:solidFill>
              <a:srgbClr val="27B99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6" name="Овал 15">
              <a:extLst>
                <a:ext uri="{FF2B5EF4-FFF2-40B4-BE49-F238E27FC236}">
                  <a16:creationId xmlns="" xmlns:a16="http://schemas.microsoft.com/office/drawing/2014/main" id="{DFB85763-BA89-43BE-B9FF-91FE203CB945}"/>
                </a:ext>
              </a:extLst>
            </p:cNvPr>
            <p:cNvSpPr/>
            <p:nvPr/>
          </p:nvSpPr>
          <p:spPr>
            <a:xfrm>
              <a:off x="1300420" y="3897312"/>
              <a:ext cx="150020" cy="150020"/>
            </a:xfrm>
            <a:prstGeom prst="ellipse">
              <a:avLst/>
            </a:prstGeom>
            <a:solidFill>
              <a:srgbClr val="27B99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BABA6F22-55F5-449C-A2C4-A9664E52BD80}"/>
                </a:ext>
              </a:extLst>
            </p:cNvPr>
            <p:cNvSpPr/>
            <p:nvPr/>
          </p:nvSpPr>
          <p:spPr>
            <a:xfrm>
              <a:off x="2548850" y="3883422"/>
              <a:ext cx="150020" cy="150020"/>
            </a:xfrm>
            <a:prstGeom prst="ellipse">
              <a:avLst/>
            </a:prstGeom>
            <a:solidFill>
              <a:srgbClr val="27B99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8" name="Овал 17">
              <a:extLst>
                <a:ext uri="{FF2B5EF4-FFF2-40B4-BE49-F238E27FC236}">
                  <a16:creationId xmlns="" xmlns:a16="http://schemas.microsoft.com/office/drawing/2014/main" id="{5B33974A-0354-478C-9FDD-79C7C02E5B6A}"/>
                </a:ext>
              </a:extLst>
            </p:cNvPr>
            <p:cNvSpPr/>
            <p:nvPr/>
          </p:nvSpPr>
          <p:spPr>
            <a:xfrm>
              <a:off x="3020942" y="4149544"/>
              <a:ext cx="150020" cy="150020"/>
            </a:xfrm>
            <a:prstGeom prst="ellipse">
              <a:avLst/>
            </a:prstGeom>
            <a:solidFill>
              <a:srgbClr val="27B99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9" name="Овал 18">
              <a:extLst>
                <a:ext uri="{FF2B5EF4-FFF2-40B4-BE49-F238E27FC236}">
                  <a16:creationId xmlns="" xmlns:a16="http://schemas.microsoft.com/office/drawing/2014/main" id="{1749BFA2-56BB-4A69-BF80-47B71D62CD05}"/>
                </a:ext>
              </a:extLst>
            </p:cNvPr>
            <p:cNvSpPr/>
            <p:nvPr/>
          </p:nvSpPr>
          <p:spPr>
            <a:xfrm>
              <a:off x="3762405" y="3082907"/>
              <a:ext cx="150020" cy="150020"/>
            </a:xfrm>
            <a:prstGeom prst="ellipse">
              <a:avLst/>
            </a:prstGeom>
            <a:solidFill>
              <a:srgbClr val="27B995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173404"/>
              </p:ext>
            </p:extLst>
          </p:nvPr>
        </p:nvGraphicFramePr>
        <p:xfrm>
          <a:off x="8228134" y="4802665"/>
          <a:ext cx="3944408" cy="1517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57">
                  <a:extLst>
                    <a:ext uri="{9D8B030D-6E8A-4147-A177-3AD203B41FA5}">
                      <a16:colId xmlns="" xmlns:a16="http://schemas.microsoft.com/office/drawing/2014/main" val="3526954620"/>
                    </a:ext>
                  </a:extLst>
                </a:gridCol>
                <a:gridCol w="18118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79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85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70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Номер</a:t>
                      </a:r>
                    </a:p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на карте</a:t>
                      </a:r>
                    </a:p>
                  </a:txBody>
                  <a:tcPr marL="36000" marR="36000" marT="18000" marB="18000" anchor="ctr">
                    <a:solidFill>
                      <a:srgbClr val="26B89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Перспективная зона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0" marT="18000" marB="18000" anchor="ctr">
                    <a:solidFill>
                      <a:srgbClr val="26B8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Финанси-рование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18000" marB="18000" anchor="ctr">
                    <a:solidFill>
                      <a:srgbClr val="26B8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Доходы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18000" marB="18000" anchor="ctr">
                    <a:solidFill>
                      <a:srgbClr val="26B89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18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err="1">
                          <a:effectLst/>
                        </a:rPr>
                        <a:t>Озинско-Алтатинская</a:t>
                      </a:r>
                      <a:r>
                        <a:rPr lang="ru-RU" sz="1000" u="none" strike="noStrike" dirty="0">
                          <a:effectLst/>
                        </a:rPr>
                        <a:t> зона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0,371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0,246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18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>
                          <a:effectLst/>
                        </a:rPr>
                        <a:t>Карабашская</a:t>
                      </a:r>
                      <a:r>
                        <a:rPr lang="ru-RU" sz="1000" u="none" strike="noStrike" dirty="0">
                          <a:effectLst/>
                        </a:rPr>
                        <a:t> зона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1,170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18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>
                          <a:effectLst/>
                        </a:rPr>
                        <a:t>Юганско-Колтогорская</a:t>
                      </a:r>
                      <a:r>
                        <a:rPr lang="ru-RU" sz="1000" u="none" strike="noStrike" dirty="0">
                          <a:effectLst/>
                        </a:rPr>
                        <a:t> зона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0,881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19,119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18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>
                          <a:effectLst/>
                        </a:rPr>
                        <a:t>Гыданско-Хатангская</a:t>
                      </a:r>
                      <a:r>
                        <a:rPr lang="ru-RU" sz="1000" u="none" strike="noStrike" dirty="0">
                          <a:effectLst/>
                        </a:rPr>
                        <a:t> зона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11,113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14,654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18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>
                          <a:effectLst/>
                        </a:rPr>
                        <a:t>Аргишско-Чунская</a:t>
                      </a:r>
                      <a:r>
                        <a:rPr lang="ru-RU" sz="1000" u="none" strike="noStrike" dirty="0">
                          <a:effectLst/>
                        </a:rPr>
                        <a:t> зона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4,910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1,629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18000" marB="18000">
                    <a:solidFill>
                      <a:srgbClr val="E4F8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1827">
                <a:tc>
                  <a:txBody>
                    <a:bodyPr/>
                    <a:lstStyle/>
                    <a:p>
                      <a:pPr algn="ctr" fontAlgn="t"/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18000" marB="18000">
                    <a:solidFill>
                      <a:srgbClr val="26B89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ИТОГО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108000" marT="18000" marB="18000">
                    <a:solidFill>
                      <a:srgbClr val="26B8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18,445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18000" marB="18000">
                    <a:solidFill>
                      <a:srgbClr val="26B8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35,648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18000" marB="18000">
                    <a:solidFill>
                      <a:srgbClr val="26B89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228134" y="2519345"/>
            <a:ext cx="3803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1">
                  <a:lumMod val="75000"/>
                </a:schemeClr>
              </a:buClr>
            </a:pPr>
            <a:r>
              <a:rPr lang="ru-RU" sz="1200" b="1" dirty="0"/>
              <a:t>Геологоразведочные работы н углеводородное сырье концентрировались на приоритетных направлениях воспроизводства минерально-сырьевой базы, </a:t>
            </a:r>
            <a:br>
              <a:rPr lang="ru-RU" sz="1200" b="1" dirty="0"/>
            </a:br>
            <a:r>
              <a:rPr lang="ru-RU" sz="1200" b="1" dirty="0"/>
              <a:t>в </a:t>
            </a:r>
            <a:r>
              <a:rPr lang="ru-RU" sz="1200" b="1" dirty="0" err="1"/>
              <a:t>т.ч</a:t>
            </a:r>
            <a:r>
              <a:rPr lang="ru-RU" sz="1200" b="1" dirty="0"/>
              <a:t> в 5-ти первоочередных перспективных зонах нефтегазоносности, Восточной Сибири, южной Якутии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BF9502BF-DC4E-43AE-9B43-A980DA259EC9}"/>
              </a:ext>
            </a:extLst>
          </p:cNvPr>
          <p:cNvGrpSpPr/>
          <p:nvPr/>
        </p:nvGrpSpPr>
        <p:grpSpPr>
          <a:xfrm>
            <a:off x="306721" y="1157118"/>
            <a:ext cx="6969174" cy="824271"/>
            <a:chOff x="306721" y="1157118"/>
            <a:chExt cx="6969174" cy="82427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658A8680-1C03-40DF-B72D-84091002B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83" t="86434" r="19391"/>
            <a:stretch/>
          </p:blipFill>
          <p:spPr>
            <a:xfrm>
              <a:off x="3486895" y="1196559"/>
              <a:ext cx="2929309" cy="78483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="" xmlns:a16="http://schemas.microsoft.com/office/drawing/2014/main" id="{08183426-9FAC-415E-8653-232E34D7E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434" r="62274"/>
            <a:stretch/>
          </p:blipFill>
          <p:spPr>
            <a:xfrm>
              <a:off x="306721" y="1173546"/>
              <a:ext cx="2929308" cy="784830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="" xmlns:a16="http://schemas.microsoft.com/office/drawing/2014/main" id="{1FE8A881-A91D-47C0-9032-C96D6CD6DC53}"/>
                </a:ext>
              </a:extLst>
            </p:cNvPr>
            <p:cNvSpPr/>
            <p:nvPr/>
          </p:nvSpPr>
          <p:spPr>
            <a:xfrm>
              <a:off x="2648768" y="1161489"/>
              <a:ext cx="409068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>
                  <a:solidFill>
                    <a:srgbClr val="C00000"/>
                  </a:solidFill>
                  <a:latin typeface="Calibri" pitchFamily="34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BF1032DA-F971-4249-9AD8-C4808F98F68C}"/>
                </a:ext>
              </a:extLst>
            </p:cNvPr>
            <p:cNvSpPr/>
            <p:nvPr/>
          </p:nvSpPr>
          <p:spPr>
            <a:xfrm>
              <a:off x="5783580" y="1161489"/>
              <a:ext cx="409068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>
                  <a:solidFill>
                    <a:srgbClr val="0056B4"/>
                  </a:solidFill>
                  <a:cs typeface="Times New Roman" panose="02020603050405020304" pitchFamily="18" charset="0"/>
                </a:rPr>
                <a:t>37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="" xmlns:a16="http://schemas.microsoft.com/office/drawing/2014/main" id="{60223661-1B60-4525-A482-9098B8ACDA4B}"/>
                </a:ext>
              </a:extLst>
            </p:cNvPr>
            <p:cNvSpPr/>
            <p:nvPr/>
          </p:nvSpPr>
          <p:spPr>
            <a:xfrm>
              <a:off x="6354957" y="1173546"/>
              <a:ext cx="716404" cy="258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200" b="1" dirty="0">
                  <a:cs typeface="Times New Roman" panose="02020603050405020304" pitchFamily="18" charset="0"/>
                </a:rPr>
                <a:t>Всего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="" xmlns:a16="http://schemas.microsoft.com/office/drawing/2014/main" id="{7DAB6990-B0E4-42B3-A300-2B7B6D9F1300}"/>
                </a:ext>
              </a:extLst>
            </p:cNvPr>
            <p:cNvSpPr/>
            <p:nvPr/>
          </p:nvSpPr>
          <p:spPr>
            <a:xfrm>
              <a:off x="6866827" y="1157118"/>
              <a:ext cx="409068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>
                  <a:cs typeface="Times New Roman" panose="02020603050405020304" pitchFamily="18" charset="0"/>
                </a:rPr>
                <a:t>53</a:t>
              </a: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5004990E-663F-4EF0-9748-2FAA2B9D9851}"/>
              </a:ext>
            </a:extLst>
          </p:cNvPr>
          <p:cNvSpPr/>
          <p:nvPr/>
        </p:nvSpPr>
        <p:spPr>
          <a:xfrm>
            <a:off x="1290229" y="123367"/>
            <a:ext cx="946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ОБЪЕКТЫ ГЕОЛОГОРАЗВЕДОЧНЫХ РАБОТ НА НЕФТЬ И ГАЗ, ВЫПОЛНЯВШИЕСЯ </a:t>
            </a:r>
            <a:b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ЗА СЧЕТ СРЕДСТВ ФЕДЕРАЛЬНОГО БЮДЖЕТА В 2017 ГОДУ</a:t>
            </a:r>
          </a:p>
        </p:txBody>
      </p:sp>
      <p:sp>
        <p:nvSpPr>
          <p:cNvPr id="23" name="Номер слайда 2">
            <a:extLst>
              <a:ext uri="{FF2B5EF4-FFF2-40B4-BE49-F238E27FC236}">
                <a16:creationId xmlns="" xmlns:a16="http://schemas.microsoft.com/office/drawing/2014/main" id="{38B60277-25CB-46F4-B2D3-0B0A8382B27B}"/>
              </a:ext>
            </a:extLst>
          </p:cNvPr>
          <p:cNvSpPr txBox="1">
            <a:spLocks/>
          </p:cNvSpPr>
          <p:nvPr/>
        </p:nvSpPr>
        <p:spPr>
          <a:xfrm>
            <a:off x="11092543" y="6481402"/>
            <a:ext cx="108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9AF9A710-A0CA-4FA1-ABB1-C77083B22A11}" type="slidenum">
              <a:rPr lang="ru-RU" b="1" smtClean="0">
                <a:solidFill>
                  <a:srgbClr val="2266B7"/>
                </a:solidFill>
                <a:latin typeface="Arial Narrow" panose="020B0606020202030204" pitchFamily="34" charset="0"/>
              </a:rPr>
              <a:pPr/>
              <a:t>9</a:t>
            </a:fld>
            <a:endParaRPr lang="ru-RU" b="1" dirty="0">
              <a:solidFill>
                <a:srgbClr val="2266B7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405299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4 на 3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696D1E5A-B0B0-409C-A18D-AE23CEF7A4B0}" vid="{C9EEEA71-DDC9-4E45-ABD5-6D20200C2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19827</TotalTime>
  <Words>2670</Words>
  <Application>Microsoft Office PowerPoint</Application>
  <PresentationFormat>Широкоэкранный</PresentationFormat>
  <Paragraphs>574</Paragraphs>
  <Slides>30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Times New Roman</vt:lpstr>
      <vt:lpstr>Wingdings</vt:lpstr>
      <vt:lpstr>Wingdings 2</vt:lpstr>
      <vt:lpstr>1_Тема 4 на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Центр "Минерал" ФГУНПП "Аэрогеология"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Хомаза Ольга Валентиновна</dc:creator>
  <cp:lastModifiedBy>Киселев Евгений Аркадьевич</cp:lastModifiedBy>
  <cp:revision>1791</cp:revision>
  <cp:lastPrinted>2018-03-21T13:15:23Z</cp:lastPrinted>
  <dcterms:created xsi:type="dcterms:W3CDTF">2015-06-01T10:48:20Z</dcterms:created>
  <dcterms:modified xsi:type="dcterms:W3CDTF">2018-03-27T06:57:40Z</dcterms:modified>
</cp:coreProperties>
</file>